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Fira Sans Medium"/>
      <p:regular r:id="rId39"/>
      <p:bold r:id="rId40"/>
      <p:italic r:id="rId41"/>
      <p:boldItalic r:id="rId42"/>
    </p:embeddedFont>
    <p:embeddedFont>
      <p:font typeface="Fira Sans ExtraBold"/>
      <p:bold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Medium-bold.fntdata"/><Relationship Id="rId20" Type="http://schemas.openxmlformats.org/officeDocument/2006/relationships/slide" Target="slides/slide15.xml"/><Relationship Id="rId42" Type="http://schemas.openxmlformats.org/officeDocument/2006/relationships/font" Target="fonts/FiraSansMedium-boldItalic.fntdata"/><Relationship Id="rId41" Type="http://schemas.openxmlformats.org/officeDocument/2006/relationships/font" Target="fonts/FiraSansMedium-italic.fntdata"/><Relationship Id="rId22" Type="http://schemas.openxmlformats.org/officeDocument/2006/relationships/slide" Target="slides/slide17.xml"/><Relationship Id="rId44" Type="http://schemas.openxmlformats.org/officeDocument/2006/relationships/font" Target="fonts/FiraSansExtraBold-boldItalic.fntdata"/><Relationship Id="rId21" Type="http://schemas.openxmlformats.org/officeDocument/2006/relationships/slide" Target="slides/slide16.xml"/><Relationship Id="rId43" Type="http://schemas.openxmlformats.org/officeDocument/2006/relationships/font" Target="fonts/FiraSansExtraBold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FiraSansMedium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78d680a2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78d680a2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fba87d40a6dee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fba87d40a6dee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e78d680a2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e78d680a2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e78d680a2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e78d680a2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e7b3c4d2f4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e7b3c4d2f4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e83697f78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e83697f78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e7b3c4d2f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e7b3c4d2f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e83697f78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e83697f78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e7b3c4d2f4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e7b3c4d2f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e8ed268ce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e8ed268ce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e7b3c4d2f4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e7b3c4d2f4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e83697f78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e83697f78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ea97f0b6c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ea97f0b6c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ea97f0b6c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ea97f0b6c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ea97f0b6c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ea97f0b6c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e8ed268ce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e8ed268ce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ea97f0b6c9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ea97f0b6c9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e7b3c4d2f4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e7b3c4d2f4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ea97f0b6c9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ea97f0b6c9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e987fad8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e987fad8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eacb72e58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eacb72e58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76da945e6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76da945e6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e8ed268ce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2e8ed268ce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eaf9a94ad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2eaf9a94ad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76da945e6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276da945e6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76da945e6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276da945e6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e78d680a2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2e78d680a2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e78d680a2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2e78d680a2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e987fad8b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2e987fad8b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e78d680a2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e78d680a2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e78d680a2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2e78d680a2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e78d680a24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2e78d680a2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8.jp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26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Relationship Id="rId5" Type="http://schemas.openxmlformats.org/officeDocument/2006/relationships/image" Target="../media/image3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Relationship Id="rId4" Type="http://schemas.openxmlformats.org/officeDocument/2006/relationships/image" Target="../media/image3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82600"/>
            <a:ext cx="4628400" cy="187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26190"/>
              <a:buNone/>
            </a:pPr>
            <a:r>
              <a:rPr lang="zh-TW" sz="3780">
                <a:latin typeface="Calibri"/>
                <a:ea typeface="Calibri"/>
                <a:cs typeface="Calibri"/>
                <a:sym typeface="Calibri"/>
              </a:rPr>
              <a:t>用早稻田MBA的企業經營學經營軟體工程團隊創造商業價值</a:t>
            </a:r>
            <a:endParaRPr sz="378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holding a book&#10;&#10;Description automatically generated"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7481" y="-145192"/>
            <a:ext cx="3966518" cy="528869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31775" y="2571750"/>
            <a:ext cx="48687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6000">
                <a:solidFill>
                  <a:srgbClr val="FF4260"/>
                </a:solidFill>
                <a:latin typeface="Calibri"/>
                <a:ea typeface="Calibri"/>
                <a:cs typeface="Calibri"/>
                <a:sym typeface="Calibri"/>
              </a:rPr>
              <a:t>洪 　立遠</a:t>
            </a:r>
            <a:endParaRPr b="1" sz="6000">
              <a:solidFill>
                <a:srgbClr val="03C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4375" y="4524375"/>
            <a:ext cx="1962150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2813" y="4529400"/>
            <a:ext cx="1198374" cy="60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0"/>
            <a:ext cx="8520600" cy="232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900"/>
              <a:buFont typeface="Calibri"/>
              <a:buChar char="●"/>
            </a:pPr>
            <a:r>
              <a:rPr lang="zh-TW" sz="19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日本LINEヤフー（合併前為LINE株式会社）Engineering Manager，八年業界經驗，其中有三年團隊管理經驗</a:t>
            </a:r>
            <a:endParaRPr sz="19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900"/>
              <a:buFont typeface="Calibri"/>
              <a:buChar char="●"/>
            </a:pPr>
            <a:r>
              <a:rPr lang="zh-TW" sz="19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科技社群 DevOpsDays Taipei 的講師（曾受邀三次）</a:t>
            </a:r>
            <a:endParaRPr sz="19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900"/>
              <a:buFont typeface="Calibri"/>
              <a:buChar char="●"/>
            </a:pPr>
            <a:r>
              <a:rPr lang="zh-TW" sz="19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數位時代、Worklife in Japan 媒體的專欄作家，文章更多次被轉載至換日線與商業周刊</a:t>
            </a:r>
            <a:endParaRPr sz="19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900"/>
              <a:buFont typeface="Calibri"/>
              <a:buChar char="●"/>
            </a:pPr>
            <a:r>
              <a:rPr lang="zh-TW" sz="19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就讀早稻田大學在職MBA</a:t>
            </a:r>
            <a:endParaRPr sz="190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900"/>
              <a:buFont typeface="Calibri"/>
              <a:buChar char="●"/>
            </a:pPr>
            <a:r>
              <a:rPr lang="zh-TW" sz="1900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台灣大學資工系 &amp; 資工所碩士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0" y="3377429"/>
            <a:ext cx="2112900" cy="306900"/>
          </a:xfrm>
          <a:prstGeom prst="rect">
            <a:avLst/>
          </a:prstGeom>
          <a:solidFill>
            <a:srgbClr val="FDEAA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CS</a:t>
            </a:r>
            <a:r>
              <a:rPr lang="zh-TW" sz="2400">
                <a:latin typeface="Calibri"/>
                <a:ea typeface="Calibri"/>
                <a:cs typeface="Calibri"/>
                <a:sym typeface="Calibri"/>
              </a:rPr>
              <a:t>碩</a:t>
            </a: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士</a:t>
            </a:r>
            <a:endParaRPr sz="1100"/>
          </a:p>
        </p:txBody>
      </p:sp>
      <p:pic>
        <p:nvPicPr>
          <p:cNvPr descr="國立臺灣大學- 维基百科，自由的百科全书"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075" y="3768100"/>
            <a:ext cx="761499" cy="69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akuten Travel - FindOptimal" id="66" name="Google Shape;6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5425" y="2611575"/>
            <a:ext cx="1726575" cy="765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E（ライン） - 通話・メールアプリ - Google Play のアプリ" id="67" name="Google Shape;6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4437" y="3768075"/>
            <a:ext cx="761488" cy="6948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2113004" y="3377429"/>
            <a:ext cx="1575600" cy="306900"/>
          </a:xfrm>
          <a:prstGeom prst="rect">
            <a:avLst/>
          </a:prstGeom>
          <a:solidFill>
            <a:srgbClr val="C323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軟體工程師</a:t>
            </a:r>
            <a:endParaRPr sz="1100"/>
          </a:p>
        </p:txBody>
      </p:sp>
      <p:sp>
        <p:nvSpPr>
          <p:cNvPr id="69" name="Google Shape;69;p14"/>
          <p:cNvSpPr/>
          <p:nvPr/>
        </p:nvSpPr>
        <p:spPr>
          <a:xfrm>
            <a:off x="3688499" y="3377424"/>
            <a:ext cx="2337600" cy="306900"/>
          </a:xfrm>
          <a:prstGeom prst="rect">
            <a:avLst/>
          </a:prstGeom>
          <a:solidFill>
            <a:srgbClr val="03C75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latin typeface="Calibri"/>
                <a:ea typeface="Calibri"/>
                <a:cs typeface="Calibri"/>
                <a:sym typeface="Calibri"/>
              </a:rPr>
              <a:t>軟體工程師</a:t>
            </a:r>
            <a:endParaRPr sz="1100"/>
          </a:p>
        </p:txBody>
      </p:sp>
      <p:sp>
        <p:nvSpPr>
          <p:cNvPr id="70" name="Google Shape;70;p14"/>
          <p:cNvSpPr/>
          <p:nvPr/>
        </p:nvSpPr>
        <p:spPr>
          <a:xfrm>
            <a:off x="6031400" y="3378610"/>
            <a:ext cx="3112500" cy="306900"/>
          </a:xfrm>
          <a:prstGeom prst="rect">
            <a:avLst/>
          </a:prstGeom>
          <a:solidFill>
            <a:srgbClr val="00BB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Engineering Manager</a:t>
            </a:r>
            <a:endParaRPr sz="1100"/>
          </a:p>
        </p:txBody>
      </p:sp>
      <p:sp>
        <p:nvSpPr>
          <p:cNvPr id="71" name="Google Shape;71;p14"/>
          <p:cNvSpPr/>
          <p:nvPr/>
        </p:nvSpPr>
        <p:spPr>
          <a:xfrm>
            <a:off x="2035436" y="4321544"/>
            <a:ext cx="155100" cy="1008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589386" y="4422343"/>
            <a:ext cx="1047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2016</a:t>
            </a:r>
            <a:endParaRPr sz="1100"/>
          </a:p>
        </p:txBody>
      </p:sp>
      <p:cxnSp>
        <p:nvCxnSpPr>
          <p:cNvPr id="73" name="Google Shape;73;p14"/>
          <p:cNvCxnSpPr/>
          <p:nvPr/>
        </p:nvCxnSpPr>
        <p:spPr>
          <a:xfrm>
            <a:off x="537518" y="2737084"/>
            <a:ext cx="3000" cy="640200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4" name="Google Shape;74;p14"/>
          <p:cNvCxnSpPr/>
          <p:nvPr/>
        </p:nvCxnSpPr>
        <p:spPr>
          <a:xfrm>
            <a:off x="2113004" y="3694043"/>
            <a:ext cx="3000" cy="640200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5" name="Google Shape;75;p14"/>
          <p:cNvSpPr/>
          <p:nvPr/>
        </p:nvSpPr>
        <p:spPr>
          <a:xfrm>
            <a:off x="459950" y="2715128"/>
            <a:ext cx="155100" cy="1008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34149" y="2360433"/>
            <a:ext cx="1047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2014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606912" y="4308946"/>
            <a:ext cx="155100" cy="1008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3160862" y="4409745"/>
            <a:ext cx="1047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" name="Google Shape;79;p14"/>
          <p:cNvCxnSpPr/>
          <p:nvPr/>
        </p:nvCxnSpPr>
        <p:spPr>
          <a:xfrm>
            <a:off x="3684480" y="3681445"/>
            <a:ext cx="3000" cy="640200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0" name="Google Shape;80;p14"/>
          <p:cNvCxnSpPr/>
          <p:nvPr/>
        </p:nvCxnSpPr>
        <p:spPr>
          <a:xfrm>
            <a:off x="6028393" y="2737084"/>
            <a:ext cx="3000" cy="640200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1" name="Google Shape;81;p14"/>
          <p:cNvSpPr/>
          <p:nvPr/>
        </p:nvSpPr>
        <p:spPr>
          <a:xfrm>
            <a:off x="5950825" y="2715128"/>
            <a:ext cx="155100" cy="1008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5525025" y="2360433"/>
            <a:ext cx="1047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2021/2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8108784" y="4308700"/>
            <a:ext cx="155100" cy="1008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7418848" y="4409501"/>
            <a:ext cx="1291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2023/10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5" name="Google Shape;85;p14"/>
          <p:cNvCxnSpPr/>
          <p:nvPr/>
        </p:nvCxnSpPr>
        <p:spPr>
          <a:xfrm>
            <a:off x="8186352" y="3681199"/>
            <a:ext cx="3000" cy="640200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86" name="Google Shape;8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95713" y="2746475"/>
            <a:ext cx="1198374" cy="60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74838" y="4735500"/>
            <a:ext cx="1626025" cy="339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14"/>
          <p:cNvCxnSpPr/>
          <p:nvPr/>
        </p:nvCxnSpPr>
        <p:spPr>
          <a:xfrm>
            <a:off x="7293389" y="2730902"/>
            <a:ext cx="3000" cy="640200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9" name="Google Shape;89;p14"/>
          <p:cNvSpPr/>
          <p:nvPr/>
        </p:nvSpPr>
        <p:spPr>
          <a:xfrm>
            <a:off x="7215821" y="2708946"/>
            <a:ext cx="155100" cy="1008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6790021" y="2354251"/>
            <a:ext cx="1047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zh-TW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3/4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MBA 與 DevOps 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軟體開發的關係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                      </a:t>
            </a:r>
            <a:r>
              <a:rPr lang="zh-TW" sz="2200">
                <a:latin typeface="Calibri"/>
                <a:ea typeface="Calibri"/>
                <a:cs typeface="Calibri"/>
                <a:sym typeface="Calibri"/>
              </a:rPr>
              <a:t> MBA </a:t>
            </a:r>
            <a:r>
              <a:rPr lang="zh-TW" sz="2200">
                <a:latin typeface="Calibri"/>
                <a:ea typeface="Calibri"/>
                <a:cs typeface="Calibri"/>
                <a:sym typeface="Calibri"/>
              </a:rPr>
              <a:t>目的                                                     DevOps 目的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演講的目標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用MBA的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理論/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框架，解釋或觸類旁通你在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軟體領域 / DevOps已經知道的東西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AutoNum type="arabicPeriod"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用MBA的理論/框架，啟發你在軟體領域 / DevOps所不知道的東西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說明</a:t>
            </a:r>
            <a:r>
              <a:rPr b="1" lang="zh-TW">
                <a:latin typeface="Calibri"/>
                <a:ea typeface="Calibri"/>
                <a:cs typeface="Calibri"/>
                <a:sym typeface="Calibri"/>
              </a:rPr>
              <a:t>價值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、</a:t>
            </a:r>
            <a:r>
              <a:rPr b="1" lang="zh-TW">
                <a:latin typeface="Calibri"/>
                <a:ea typeface="Calibri"/>
                <a:cs typeface="Calibri"/>
                <a:sym typeface="Calibri"/>
              </a:rPr>
              <a:t>組織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與</a:t>
            </a:r>
            <a:r>
              <a:rPr b="1" lang="zh-TW">
                <a:latin typeface="Calibri"/>
                <a:ea typeface="Calibri"/>
                <a:cs typeface="Calibri"/>
                <a:sym typeface="Calibri"/>
              </a:rPr>
              <a:t>競爭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311700" y="1628875"/>
            <a:ext cx="4001400" cy="1328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AutoNum type="arabicPeriod"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（為股東）創造最大的價值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AutoNum type="arabicPeriod"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藉由一個組織來達成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AutoNum type="arabicPeriod"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應對競爭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4727400" y="1628875"/>
            <a:ext cx="4001400" cy="1328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AutoNum type="arabicPeriod"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讓使用者享受到最大的價值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AutoNum type="arabicPeriod"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藉由一個組織來達成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AutoNum type="arabicPeriod"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應對競爭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DevOps 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軟體的商業價值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161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/>
              <a:t>Business Value =  # of user * feature_usage  *  # of feature   *   system_aliveness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6"/>
          <p:cNvSpPr txBox="1"/>
          <p:nvPr/>
        </p:nvSpPr>
        <p:spPr>
          <a:xfrm>
            <a:off x="3054200" y="2738050"/>
            <a:ext cx="2142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使用者要真的使用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4833525" y="1560625"/>
            <a:ext cx="18945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功能的數量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6763550" y="2738050"/>
            <a:ext cx="17823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系統正常運行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1983000" y="1560625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使用者</a:t>
            </a: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數量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DevOps </a:t>
            </a:r>
            <a:r>
              <a:rPr lang="zh-TW"/>
              <a:t>軟體商業價值鏈</a:t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7086451" y="1380975"/>
            <a:ext cx="1437049" cy="2691835"/>
          </a:xfrm>
          <a:custGeom>
            <a:rect b="b" l="l" r="r" t="t"/>
            <a:pathLst>
              <a:path extrusionOk="0" h="139059" w="61590">
                <a:moveTo>
                  <a:pt x="0" y="0"/>
                </a:moveTo>
                <a:lnTo>
                  <a:pt x="18384" y="38"/>
                </a:lnTo>
                <a:lnTo>
                  <a:pt x="61590" y="70496"/>
                </a:lnTo>
                <a:lnTo>
                  <a:pt x="18381" y="139059"/>
                </a:lnTo>
                <a:lnTo>
                  <a:pt x="15" y="139035"/>
                </a:lnTo>
                <a:lnTo>
                  <a:pt x="43099" y="70496"/>
                </a:lnTo>
                <a:close/>
              </a:path>
            </a:pathLst>
          </a:custGeom>
          <a:solidFill>
            <a:srgbClr val="80C3B1"/>
          </a:solidFill>
          <a:ln cap="flat" cmpd="sng" w="9525">
            <a:solidFill>
              <a:srgbClr val="EEEEEE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17"/>
          <p:cNvSpPr/>
          <p:nvPr/>
        </p:nvSpPr>
        <p:spPr>
          <a:xfrm>
            <a:off x="1992100" y="2409679"/>
            <a:ext cx="6078186" cy="336627"/>
          </a:xfrm>
          <a:custGeom>
            <a:rect b="b" l="l" r="r" t="t"/>
            <a:pathLst>
              <a:path extrusionOk="0" h="17390" w="260503">
                <a:moveTo>
                  <a:pt x="0" y="0"/>
                </a:moveTo>
                <a:lnTo>
                  <a:pt x="33" y="17390"/>
                </a:lnTo>
                <a:lnTo>
                  <a:pt x="260503" y="17384"/>
                </a:lnTo>
                <a:lnTo>
                  <a:pt x="250096" y="65"/>
                </a:lnTo>
                <a:close/>
              </a:path>
            </a:pathLst>
          </a:custGeom>
          <a:solidFill>
            <a:srgbClr val="EEEEEE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7"/>
          <p:cNvSpPr/>
          <p:nvPr/>
        </p:nvSpPr>
        <p:spPr>
          <a:xfrm>
            <a:off x="1992100" y="2066836"/>
            <a:ext cx="5828855" cy="337440"/>
          </a:xfrm>
          <a:custGeom>
            <a:rect b="b" l="l" r="r" t="t"/>
            <a:pathLst>
              <a:path extrusionOk="0" h="17432" w="249817">
                <a:moveTo>
                  <a:pt x="0" y="13"/>
                </a:moveTo>
                <a:lnTo>
                  <a:pt x="32" y="17403"/>
                </a:lnTo>
                <a:lnTo>
                  <a:pt x="249817" y="17432"/>
                </a:lnTo>
                <a:lnTo>
                  <a:pt x="239445" y="0"/>
                </a:lnTo>
                <a:close/>
              </a:path>
            </a:pathLst>
          </a:custGeom>
          <a:solidFill>
            <a:srgbClr val="EEEEEE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17"/>
          <p:cNvSpPr/>
          <p:nvPr/>
        </p:nvSpPr>
        <p:spPr>
          <a:xfrm>
            <a:off x="1992100" y="1724360"/>
            <a:ext cx="5581764" cy="337285"/>
          </a:xfrm>
          <a:custGeom>
            <a:rect b="b" l="l" r="r" t="t"/>
            <a:pathLst>
              <a:path extrusionOk="0" h="17424" w="239227">
                <a:moveTo>
                  <a:pt x="0" y="0"/>
                </a:moveTo>
                <a:lnTo>
                  <a:pt x="30" y="17390"/>
                </a:lnTo>
                <a:lnTo>
                  <a:pt x="239227" y="17424"/>
                </a:lnTo>
                <a:lnTo>
                  <a:pt x="228724" y="48"/>
                </a:lnTo>
                <a:close/>
              </a:path>
            </a:pathLst>
          </a:custGeom>
          <a:solidFill>
            <a:srgbClr val="EEEEEE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7"/>
          <p:cNvSpPr/>
          <p:nvPr/>
        </p:nvSpPr>
        <p:spPr>
          <a:xfrm>
            <a:off x="1992100" y="1380965"/>
            <a:ext cx="5334673" cy="337517"/>
          </a:xfrm>
          <a:custGeom>
            <a:rect b="b" l="l" r="r" t="t"/>
            <a:pathLst>
              <a:path extrusionOk="0" h="17436" w="228637">
                <a:moveTo>
                  <a:pt x="0" y="0"/>
                </a:moveTo>
                <a:lnTo>
                  <a:pt x="29" y="17390"/>
                </a:lnTo>
                <a:lnTo>
                  <a:pt x="228637" y="17436"/>
                </a:lnTo>
                <a:lnTo>
                  <a:pt x="218047" y="60"/>
                </a:lnTo>
                <a:close/>
              </a:path>
            </a:pathLst>
          </a:custGeom>
          <a:solidFill>
            <a:srgbClr val="EEEEEE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17"/>
          <p:cNvSpPr/>
          <p:nvPr/>
        </p:nvSpPr>
        <p:spPr>
          <a:xfrm>
            <a:off x="2003673" y="2746425"/>
            <a:ext cx="1113300" cy="1325400"/>
          </a:xfrm>
          <a:prstGeom prst="rect">
            <a:avLst/>
          </a:prstGeom>
          <a:solidFill>
            <a:srgbClr val="254F6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3114697" y="2746425"/>
            <a:ext cx="1113300" cy="1325400"/>
          </a:xfrm>
          <a:prstGeom prst="rect">
            <a:avLst/>
          </a:prstGeom>
          <a:solidFill>
            <a:srgbClr val="80C3B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4225722" y="2746425"/>
            <a:ext cx="1113300" cy="1325400"/>
          </a:xfrm>
          <a:prstGeom prst="rect">
            <a:avLst/>
          </a:prstGeom>
          <a:solidFill>
            <a:srgbClr val="86AAD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5336747" y="2746425"/>
            <a:ext cx="1113300" cy="1325400"/>
          </a:xfrm>
          <a:prstGeom prst="rect">
            <a:avLst/>
          </a:prstGeom>
          <a:solidFill>
            <a:srgbClr val="C97D2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6447771" y="2745786"/>
            <a:ext cx="1622565" cy="1326686"/>
          </a:xfrm>
          <a:custGeom>
            <a:rect b="b" l="l" r="r" t="t"/>
            <a:pathLst>
              <a:path extrusionOk="0" h="68536" w="69541">
                <a:moveTo>
                  <a:pt x="39" y="27"/>
                </a:moveTo>
                <a:lnTo>
                  <a:pt x="0" y="68489"/>
                </a:lnTo>
                <a:lnTo>
                  <a:pt x="28309" y="68536"/>
                </a:lnTo>
                <a:lnTo>
                  <a:pt x="69541" y="0"/>
                </a:lnTo>
                <a:close/>
              </a:path>
            </a:pathLst>
          </a:custGeom>
          <a:solidFill>
            <a:srgbClr val="FFB05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7"/>
          <p:cNvSpPr txBox="1"/>
          <p:nvPr/>
        </p:nvSpPr>
        <p:spPr>
          <a:xfrm>
            <a:off x="2005326" y="1419350"/>
            <a:ext cx="50811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戰略商業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2005326" y="1762758"/>
            <a:ext cx="50811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行銷銷售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2005326" y="2105266"/>
            <a:ext cx="50811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財務會計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2005326" y="2447775"/>
            <a:ext cx="50811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人才組織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2005325" y="30923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產品</a:t>
            </a:r>
            <a:endParaRPr b="0" i="0" sz="1200" u="none" cap="none" strike="noStrike">
              <a:solidFill>
                <a:srgbClr val="FFFFFF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3116347" y="30923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專案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4227369" y="30923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開發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5338392" y="30923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營運Ops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6446125" y="3092375"/>
            <a:ext cx="11133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服務</a:t>
            </a:r>
            <a:endParaRPr sz="1200">
              <a:latin typeface="Fira Sans Medium"/>
              <a:ea typeface="Fira Sans Medium"/>
              <a:cs typeface="Fira Sans Medium"/>
              <a:sym typeface="Fira Sans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(諮詢/回應)</a:t>
            </a:r>
            <a:endParaRPr sz="120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 rot="3266781">
            <a:off x="7090617" y="1794873"/>
            <a:ext cx="1125777" cy="2604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 strike="noStrike">
                <a:solidFill>
                  <a:srgbClr val="000000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Margin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 flipH="1" rot="7533219">
            <a:off x="7242117" y="3246965"/>
            <a:ext cx="1125777" cy="2604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 strike="noStrike">
                <a:solidFill>
                  <a:srgbClr val="000000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Margin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3461925" y="4108875"/>
            <a:ext cx="2637600" cy="4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zh-TW" sz="1600" u="none" cap="none" strike="noStrike">
                <a:solidFill>
                  <a:srgbClr val="000000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PRIMARY ACTIVITIES</a:t>
            </a:r>
            <a:endParaRPr b="0" i="0" sz="1600" u="none" cap="none" strike="noStrike">
              <a:solidFill>
                <a:srgbClr val="000000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 rot="5400000">
            <a:off x="347625" y="1731950"/>
            <a:ext cx="18519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zh-TW" sz="1600" u="none" cap="none" strike="noStrike">
                <a:solidFill>
                  <a:srgbClr val="000000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SUPPORT ACTIVITIES</a:t>
            </a:r>
            <a:endParaRPr b="0" i="0" sz="1600" u="none" cap="none" strike="noStrike">
              <a:solidFill>
                <a:srgbClr val="000000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cxnSp>
        <p:nvCxnSpPr>
          <p:cNvPr id="137" name="Google Shape;137;p17"/>
          <p:cNvCxnSpPr>
            <a:stCxn id="135" idx="1"/>
            <a:endCxn id="128" idx="2"/>
          </p:cNvCxnSpPr>
          <p:nvPr/>
        </p:nvCxnSpPr>
        <p:spPr>
          <a:xfrm rot="10800000">
            <a:off x="2558625" y="4066425"/>
            <a:ext cx="903300" cy="2697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8" name="Google Shape;138;p17"/>
          <p:cNvCxnSpPr>
            <a:stCxn id="135" idx="3"/>
            <a:endCxn id="132" idx="2"/>
          </p:cNvCxnSpPr>
          <p:nvPr/>
        </p:nvCxnSpPr>
        <p:spPr>
          <a:xfrm flipH="1" rot="10800000">
            <a:off x="6099525" y="4066425"/>
            <a:ext cx="903300" cy="2697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" name="Google Shape;139;p17"/>
          <p:cNvCxnSpPr>
            <a:stCxn id="136" idx="0"/>
            <a:endCxn id="124" idx="1"/>
          </p:cNvCxnSpPr>
          <p:nvPr/>
        </p:nvCxnSpPr>
        <p:spPr>
          <a:xfrm flipH="1" rot="10800000">
            <a:off x="1605225" y="1549700"/>
            <a:ext cx="400200" cy="513900"/>
          </a:xfrm>
          <a:prstGeom prst="bentConnector3">
            <a:avLst>
              <a:gd fmla="val 49988" name="adj1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" name="Google Shape;140;p17"/>
          <p:cNvCxnSpPr>
            <a:stCxn id="136" idx="0"/>
            <a:endCxn id="127" idx="1"/>
          </p:cNvCxnSpPr>
          <p:nvPr/>
        </p:nvCxnSpPr>
        <p:spPr>
          <a:xfrm>
            <a:off x="1605225" y="2063600"/>
            <a:ext cx="400200" cy="514500"/>
          </a:xfrm>
          <a:prstGeom prst="bentConnector3">
            <a:avLst>
              <a:gd fmla="val 49988" name="adj1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/>
          <p:nvPr/>
        </p:nvSpPr>
        <p:spPr>
          <a:xfrm>
            <a:off x="5410051" y="-1133625"/>
            <a:ext cx="1437049" cy="2691835"/>
          </a:xfrm>
          <a:custGeom>
            <a:rect b="b" l="l" r="r" t="t"/>
            <a:pathLst>
              <a:path extrusionOk="0" h="139059" w="61590">
                <a:moveTo>
                  <a:pt x="0" y="0"/>
                </a:moveTo>
                <a:lnTo>
                  <a:pt x="18384" y="38"/>
                </a:lnTo>
                <a:lnTo>
                  <a:pt x="61590" y="70496"/>
                </a:lnTo>
                <a:lnTo>
                  <a:pt x="18381" y="139059"/>
                </a:lnTo>
                <a:lnTo>
                  <a:pt x="15" y="139035"/>
                </a:lnTo>
                <a:lnTo>
                  <a:pt x="43099" y="70496"/>
                </a:lnTo>
                <a:close/>
              </a:path>
            </a:pathLst>
          </a:custGeom>
          <a:solidFill>
            <a:srgbClr val="80C3B1"/>
          </a:solidFill>
          <a:ln cap="flat" cmpd="sng" w="9525">
            <a:solidFill>
              <a:srgbClr val="EEEEEE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8"/>
          <p:cNvSpPr/>
          <p:nvPr/>
        </p:nvSpPr>
        <p:spPr>
          <a:xfrm>
            <a:off x="327273" y="231825"/>
            <a:ext cx="1113300" cy="1325400"/>
          </a:xfrm>
          <a:prstGeom prst="rect">
            <a:avLst/>
          </a:prstGeom>
          <a:solidFill>
            <a:srgbClr val="254F6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1438297" y="231825"/>
            <a:ext cx="1113300" cy="1325400"/>
          </a:xfrm>
          <a:prstGeom prst="rect">
            <a:avLst/>
          </a:prstGeom>
          <a:solidFill>
            <a:srgbClr val="80C3B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2549322" y="231825"/>
            <a:ext cx="1113300" cy="1325400"/>
          </a:xfrm>
          <a:prstGeom prst="rect">
            <a:avLst/>
          </a:prstGeom>
          <a:solidFill>
            <a:srgbClr val="86AAD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3660347" y="231825"/>
            <a:ext cx="1113300" cy="1325400"/>
          </a:xfrm>
          <a:prstGeom prst="rect">
            <a:avLst/>
          </a:prstGeom>
          <a:solidFill>
            <a:srgbClr val="C97D2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4771371" y="231186"/>
            <a:ext cx="1622565" cy="1326686"/>
          </a:xfrm>
          <a:custGeom>
            <a:rect b="b" l="l" r="r" t="t"/>
            <a:pathLst>
              <a:path extrusionOk="0" h="68536" w="69541">
                <a:moveTo>
                  <a:pt x="39" y="27"/>
                </a:moveTo>
                <a:lnTo>
                  <a:pt x="0" y="68489"/>
                </a:lnTo>
                <a:lnTo>
                  <a:pt x="28309" y="68536"/>
                </a:lnTo>
                <a:lnTo>
                  <a:pt x="69541" y="0"/>
                </a:lnTo>
                <a:close/>
              </a:path>
            </a:pathLst>
          </a:custGeom>
          <a:solidFill>
            <a:srgbClr val="FFB05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8"/>
          <p:cNvSpPr txBox="1"/>
          <p:nvPr/>
        </p:nvSpPr>
        <p:spPr>
          <a:xfrm>
            <a:off x="328925" y="5777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產品</a:t>
            </a:r>
            <a:endParaRPr b="0" i="0" sz="1200" u="none" cap="none" strike="noStrike">
              <a:solidFill>
                <a:srgbClr val="FFFFFF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1439947" y="5777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專案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2550969" y="5777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開發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3661992" y="5777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營運Ops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4769725" y="577775"/>
            <a:ext cx="11133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zh-TW" sz="1200">
                <a:solidFill>
                  <a:schemeClr val="dk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服務</a:t>
            </a:r>
            <a:endParaRPr sz="1200">
              <a:solidFill>
                <a:schemeClr val="dk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zh-TW" sz="1200">
                <a:solidFill>
                  <a:schemeClr val="dk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(諮詢/回應)</a:t>
            </a:r>
            <a:endParaRPr sz="120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 flipH="1" rot="7533219">
            <a:off x="5565717" y="732365"/>
            <a:ext cx="1125777" cy="2604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 strike="noStrike">
                <a:solidFill>
                  <a:srgbClr val="000000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Margin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57" name="Google Shape;157;p18"/>
          <p:cNvSpPr txBox="1"/>
          <p:nvPr/>
        </p:nvSpPr>
        <p:spPr>
          <a:xfrm>
            <a:off x="1785525" y="1594275"/>
            <a:ext cx="2637600" cy="4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zh-TW" sz="1600" u="none" cap="none" strike="noStrike">
                <a:solidFill>
                  <a:srgbClr val="000000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PRIMARY ACTIVITIES</a:t>
            </a:r>
            <a:endParaRPr b="0" i="0" sz="1600" u="none" cap="none" strike="noStrike">
              <a:solidFill>
                <a:srgbClr val="000000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cxnSp>
        <p:nvCxnSpPr>
          <p:cNvPr id="158" name="Google Shape;158;p18"/>
          <p:cNvCxnSpPr>
            <a:stCxn id="157" idx="1"/>
            <a:endCxn id="151" idx="2"/>
          </p:cNvCxnSpPr>
          <p:nvPr/>
        </p:nvCxnSpPr>
        <p:spPr>
          <a:xfrm rot="10800000">
            <a:off x="882225" y="1551825"/>
            <a:ext cx="903300" cy="2697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" name="Google Shape;159;p18"/>
          <p:cNvCxnSpPr>
            <a:stCxn id="157" idx="3"/>
            <a:endCxn id="155" idx="2"/>
          </p:cNvCxnSpPr>
          <p:nvPr/>
        </p:nvCxnSpPr>
        <p:spPr>
          <a:xfrm flipH="1" rot="10800000">
            <a:off x="4423125" y="1551825"/>
            <a:ext cx="903300" cy="2697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0" name="Google Shape;160;p18"/>
          <p:cNvSpPr/>
          <p:nvPr/>
        </p:nvSpPr>
        <p:spPr>
          <a:xfrm>
            <a:off x="4701775" y="-1155325"/>
            <a:ext cx="2478900" cy="138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161" name="Google Shape;161;p18"/>
          <p:cNvSpPr txBox="1"/>
          <p:nvPr>
            <p:ph idx="1" type="body"/>
          </p:nvPr>
        </p:nvSpPr>
        <p:spPr>
          <a:xfrm>
            <a:off x="6900" y="2048775"/>
            <a:ext cx="8520600" cy="29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產品管理</a:t>
            </a:r>
            <a:br>
              <a:rPr lang="zh-TW">
                <a:latin typeface="Calibri"/>
                <a:ea typeface="Calibri"/>
                <a:cs typeface="Calibri"/>
                <a:sym typeface="Calibri"/>
              </a:rPr>
            </a:br>
            <a:r>
              <a:rPr lang="zh-TW">
                <a:latin typeface="Calibri"/>
                <a:ea typeface="Calibri"/>
                <a:cs typeface="Calibri"/>
                <a:sym typeface="Calibri"/>
              </a:rPr>
              <a:t> (A/B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測試、使用者訪談、問券調查、</a:t>
            </a:r>
            <a:r>
              <a:rPr lang="zh-TW">
                <a:latin typeface="Calibri"/>
                <a:ea typeface="Calibri"/>
                <a:cs typeface="Calibri"/>
                <a:sym typeface="Calibri"/>
              </a:rPr>
              <a:t>UI/UX…)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34327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○"/>
            </a:pP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專案管理</a:t>
            </a:r>
            <a:br>
              <a:rPr lang="zh-TW" sz="1800">
                <a:latin typeface="Calibri"/>
                <a:ea typeface="Calibri"/>
                <a:cs typeface="Calibri"/>
                <a:sym typeface="Calibri"/>
              </a:rPr>
            </a:b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以終為始、風險管理、Single Source of Truth…</a:t>
            </a: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■"/>
            </a:pP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開發</a:t>
            </a:r>
            <a:br>
              <a:rPr lang="zh-TW" sz="1800">
                <a:latin typeface="Calibri"/>
                <a:ea typeface="Calibri"/>
                <a:cs typeface="Calibri"/>
                <a:sym typeface="Calibri"/>
              </a:rPr>
            </a:b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(Agile, Scrum, Kanban, Trunk-based development, Deployment frequency, Lead time for change…)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34327" lvl="3" marL="1828800" rtl="0" algn="l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營運Ops</a:t>
            </a:r>
            <a:br>
              <a:rPr lang="zh-TW" sz="1800">
                <a:latin typeface="Calibri"/>
                <a:ea typeface="Calibri"/>
                <a:cs typeface="Calibri"/>
                <a:sym typeface="Calibri"/>
              </a:rPr>
            </a:b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(SRE, GitOps, Change failure rate, Observability, on-call, Postmortem…)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34327" lvl="4" marL="2286000" rtl="0" algn="l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○"/>
            </a:pP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服務</a:t>
            </a:r>
            <a:br>
              <a:rPr lang="zh-TW" sz="1800">
                <a:latin typeface="Calibri"/>
                <a:ea typeface="Calibri"/>
                <a:cs typeface="Calibri"/>
                <a:sym typeface="Calibri"/>
              </a:rPr>
            </a:br>
            <a:r>
              <a:rPr lang="zh-TW" sz="1800">
                <a:latin typeface="Calibri"/>
                <a:ea typeface="Calibri"/>
                <a:cs typeface="Calibri"/>
                <a:sym typeface="Calibri"/>
              </a:rPr>
              <a:t>(使用者諮詢、回覆問題、得到回饋、Developer Success…)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6400" y="962500"/>
            <a:ext cx="3041539" cy="186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9"/>
          <p:cNvSpPr/>
          <p:nvPr/>
        </p:nvSpPr>
        <p:spPr>
          <a:xfrm>
            <a:off x="6324451" y="-1133625"/>
            <a:ext cx="1437049" cy="2691835"/>
          </a:xfrm>
          <a:custGeom>
            <a:rect b="b" l="l" r="r" t="t"/>
            <a:pathLst>
              <a:path extrusionOk="0" h="139059" w="61590">
                <a:moveTo>
                  <a:pt x="0" y="0"/>
                </a:moveTo>
                <a:lnTo>
                  <a:pt x="18384" y="38"/>
                </a:lnTo>
                <a:lnTo>
                  <a:pt x="61590" y="70496"/>
                </a:lnTo>
                <a:lnTo>
                  <a:pt x="18381" y="139059"/>
                </a:lnTo>
                <a:lnTo>
                  <a:pt x="15" y="139035"/>
                </a:lnTo>
                <a:lnTo>
                  <a:pt x="43099" y="70496"/>
                </a:lnTo>
                <a:close/>
              </a:path>
            </a:pathLst>
          </a:custGeom>
          <a:solidFill>
            <a:srgbClr val="80C3B1"/>
          </a:solidFill>
          <a:ln cap="flat" cmpd="sng" w="9525">
            <a:solidFill>
              <a:srgbClr val="EEEEEE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9"/>
          <p:cNvSpPr/>
          <p:nvPr/>
        </p:nvSpPr>
        <p:spPr>
          <a:xfrm>
            <a:off x="1241673" y="231825"/>
            <a:ext cx="1113300" cy="1325400"/>
          </a:xfrm>
          <a:prstGeom prst="rect">
            <a:avLst/>
          </a:prstGeom>
          <a:solidFill>
            <a:srgbClr val="254F6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2352697" y="231825"/>
            <a:ext cx="1113300" cy="1325400"/>
          </a:xfrm>
          <a:prstGeom prst="rect">
            <a:avLst/>
          </a:prstGeom>
          <a:solidFill>
            <a:srgbClr val="80C3B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3463722" y="231825"/>
            <a:ext cx="1113300" cy="1325400"/>
          </a:xfrm>
          <a:prstGeom prst="rect">
            <a:avLst/>
          </a:prstGeom>
          <a:solidFill>
            <a:srgbClr val="86AAD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4574747" y="231825"/>
            <a:ext cx="1113300" cy="1325400"/>
          </a:xfrm>
          <a:prstGeom prst="rect">
            <a:avLst/>
          </a:prstGeom>
          <a:solidFill>
            <a:srgbClr val="C97D2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5685771" y="231186"/>
            <a:ext cx="1622565" cy="1326686"/>
          </a:xfrm>
          <a:custGeom>
            <a:rect b="b" l="l" r="r" t="t"/>
            <a:pathLst>
              <a:path extrusionOk="0" h="68536" w="69541">
                <a:moveTo>
                  <a:pt x="39" y="27"/>
                </a:moveTo>
                <a:lnTo>
                  <a:pt x="0" y="68489"/>
                </a:lnTo>
                <a:lnTo>
                  <a:pt x="28309" y="68536"/>
                </a:lnTo>
                <a:lnTo>
                  <a:pt x="69541" y="0"/>
                </a:lnTo>
                <a:close/>
              </a:path>
            </a:pathLst>
          </a:custGeom>
          <a:solidFill>
            <a:srgbClr val="FFB05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9"/>
          <p:cNvSpPr txBox="1"/>
          <p:nvPr/>
        </p:nvSpPr>
        <p:spPr>
          <a:xfrm>
            <a:off x="1243325" y="5777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產品</a:t>
            </a:r>
            <a:endParaRPr b="0" i="0" sz="1200" u="none" cap="none" strike="noStrike">
              <a:solidFill>
                <a:srgbClr val="FFFFFF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74" name="Google Shape;174;p19"/>
          <p:cNvSpPr txBox="1"/>
          <p:nvPr/>
        </p:nvSpPr>
        <p:spPr>
          <a:xfrm>
            <a:off x="2354347" y="5777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專案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3465369" y="5777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開發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4576392" y="577775"/>
            <a:ext cx="11067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>
                <a:latin typeface="Fira Sans Medium"/>
                <a:ea typeface="Fira Sans Medium"/>
                <a:cs typeface="Fira Sans Medium"/>
                <a:sym typeface="Fira Sans Medium"/>
              </a:rPr>
              <a:t>營運Ops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5684125" y="577775"/>
            <a:ext cx="11133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zh-TW" sz="1200">
                <a:solidFill>
                  <a:schemeClr val="dk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服務</a:t>
            </a:r>
            <a:endParaRPr sz="1200">
              <a:solidFill>
                <a:schemeClr val="dk1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zh-TW" sz="1200">
                <a:solidFill>
                  <a:schemeClr val="dk1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(諮詢/回應)</a:t>
            </a:r>
            <a:endParaRPr sz="120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78" name="Google Shape;178;p19"/>
          <p:cNvSpPr txBox="1"/>
          <p:nvPr/>
        </p:nvSpPr>
        <p:spPr>
          <a:xfrm flipH="1" rot="7533219">
            <a:off x="6480117" y="732365"/>
            <a:ext cx="1125777" cy="2604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 strike="noStrike">
                <a:solidFill>
                  <a:srgbClr val="000000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Margin</a:t>
            </a:r>
            <a:endParaRPr b="0" i="0" sz="1200" u="none" cap="none" strike="noStrike">
              <a:solidFill>
                <a:srgbClr val="00000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79" name="Google Shape;179;p19"/>
          <p:cNvSpPr txBox="1"/>
          <p:nvPr/>
        </p:nvSpPr>
        <p:spPr>
          <a:xfrm>
            <a:off x="2699925" y="-82125"/>
            <a:ext cx="2637600" cy="4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zh-TW" sz="1600" u="none" cap="none" strike="noStrike">
                <a:solidFill>
                  <a:srgbClr val="000000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PRIMARY ACTIVITIES</a:t>
            </a:r>
            <a:endParaRPr b="0" i="0" sz="1600" u="none" cap="none" strike="noStrike">
              <a:solidFill>
                <a:srgbClr val="000000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5616175" y="-1155325"/>
            <a:ext cx="2478900" cy="138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181" name="Google Shape;181;p19"/>
          <p:cNvSpPr txBox="1"/>
          <p:nvPr>
            <p:ph idx="1" type="body"/>
          </p:nvPr>
        </p:nvSpPr>
        <p:spPr>
          <a:xfrm>
            <a:off x="464100" y="1923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/>
              <a:t>Business Value =  </a:t>
            </a:r>
            <a:r>
              <a:rPr lang="zh-TW"/>
              <a:t># of user * feature_usage  *  # of feature   *   system_aliveness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cxnSp>
        <p:nvCxnSpPr>
          <p:cNvPr id="182" name="Google Shape;182;p19"/>
          <p:cNvCxnSpPr>
            <a:stCxn id="183" idx="1"/>
            <a:endCxn id="173" idx="2"/>
          </p:cNvCxnSpPr>
          <p:nvPr/>
        </p:nvCxnSpPr>
        <p:spPr>
          <a:xfrm rot="10800000">
            <a:off x="1796746" y="1551746"/>
            <a:ext cx="2428200" cy="1615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19"/>
          <p:cNvCxnSpPr>
            <a:endCxn id="175" idx="2"/>
          </p:cNvCxnSpPr>
          <p:nvPr/>
        </p:nvCxnSpPr>
        <p:spPr>
          <a:xfrm rot="10800000">
            <a:off x="4018719" y="1551875"/>
            <a:ext cx="1850700" cy="16707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19"/>
          <p:cNvCxnSpPr>
            <a:stCxn id="186" idx="1"/>
            <a:endCxn id="176" idx="2"/>
          </p:cNvCxnSpPr>
          <p:nvPr/>
        </p:nvCxnSpPr>
        <p:spPr>
          <a:xfrm rot="10800000">
            <a:off x="5129646" y="1551746"/>
            <a:ext cx="2573400" cy="1615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19"/>
          <p:cNvCxnSpPr>
            <a:stCxn id="188" idx="1"/>
            <a:endCxn id="174" idx="2"/>
          </p:cNvCxnSpPr>
          <p:nvPr/>
        </p:nvCxnSpPr>
        <p:spPr>
          <a:xfrm rot="10800000">
            <a:off x="2907821" y="1551746"/>
            <a:ext cx="2918400" cy="1615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" name="Google Shape;189;p19"/>
          <p:cNvSpPr/>
          <p:nvPr/>
        </p:nvSpPr>
        <p:spPr>
          <a:xfrm>
            <a:off x="2851750" y="3167551"/>
            <a:ext cx="115200" cy="1152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4208075" y="3150676"/>
            <a:ext cx="115200" cy="1152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5809350" y="3150676"/>
            <a:ext cx="115200" cy="1152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9"/>
          <p:cNvSpPr/>
          <p:nvPr/>
        </p:nvSpPr>
        <p:spPr>
          <a:xfrm>
            <a:off x="7686175" y="3150676"/>
            <a:ext cx="115200" cy="1152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" name="Google Shape;190;p19"/>
          <p:cNvCxnSpPr>
            <a:stCxn id="189" idx="7"/>
            <a:endCxn id="177" idx="2"/>
          </p:cNvCxnSpPr>
          <p:nvPr/>
        </p:nvCxnSpPr>
        <p:spPr>
          <a:xfrm flipH="1" rot="10800000">
            <a:off x="2950079" y="1551821"/>
            <a:ext cx="3290700" cy="1632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19"/>
          <p:cNvCxnSpPr>
            <a:stCxn id="189" idx="1"/>
            <a:endCxn id="173" idx="2"/>
          </p:cNvCxnSpPr>
          <p:nvPr/>
        </p:nvCxnSpPr>
        <p:spPr>
          <a:xfrm rot="10800000">
            <a:off x="1796721" y="1551821"/>
            <a:ext cx="1071900" cy="1632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Supportive Activities：</a:t>
            </a:r>
            <a:r>
              <a:rPr lang="zh-TW"/>
              <a:t>戰略商業</a:t>
            </a:r>
            <a:endParaRPr/>
          </a:p>
        </p:txBody>
      </p:sp>
      <p:sp>
        <p:nvSpPr>
          <p:cNvPr id="197" name="Google Shape;197;p20"/>
          <p:cNvSpPr txBox="1"/>
          <p:nvPr>
            <p:ph idx="1" type="body"/>
          </p:nvPr>
        </p:nvSpPr>
        <p:spPr>
          <a:xfrm>
            <a:off x="311700" y="1152475"/>
            <a:ext cx="8520600" cy="37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戰略的定義：為了實現目標，並維持競爭優勢所制定的方針</a:t>
            </a: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600"/>
              </a:spcBef>
              <a:spcAft>
                <a:spcPts val="400"/>
              </a:spcAft>
              <a:buNone/>
            </a:pPr>
            <a:r>
              <a:rPr lang="zh-TW">
                <a:latin typeface="Calibri"/>
                <a:ea typeface="Calibri"/>
                <a:cs typeface="Calibri"/>
                <a:sym typeface="Calibri"/>
              </a:rPr>
              <a:t>商業決策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442650" y="1699750"/>
            <a:ext cx="7950000" cy="19653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"/>
          <p:cNvSpPr txBox="1"/>
          <p:nvPr/>
        </p:nvSpPr>
        <p:spPr>
          <a:xfrm>
            <a:off x="2124650" y="1817350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達成目的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 txBox="1"/>
          <p:nvPr/>
        </p:nvSpPr>
        <p:spPr>
          <a:xfrm>
            <a:off x="5112025" y="1817350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資源有限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2555450" y="2259550"/>
            <a:ext cx="3907200" cy="7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900">
                <a:latin typeface="Calibri"/>
                <a:ea typeface="Calibri"/>
                <a:cs typeface="Calibri"/>
                <a:sym typeface="Calibri"/>
              </a:rPr>
              <a:t>選擇與集中（選択と集中）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600">
                <a:latin typeface="Calibri"/>
                <a:ea typeface="Calibri"/>
                <a:cs typeface="Calibri"/>
                <a:sym typeface="Calibri"/>
              </a:rPr>
              <a:t>與軟體界的 Trade-off 有異曲同工之妙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1409475" y="2890450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順勢而為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4509875" y="3222850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長期主義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4160825" y="3780175"/>
            <a:ext cx="575400" cy="398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"/>
          <p:cNvSpPr txBox="1"/>
          <p:nvPr>
            <p:ph type="title"/>
          </p:nvPr>
        </p:nvSpPr>
        <p:spPr>
          <a:xfrm>
            <a:off x="356000" y="16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              Momo                                          </a:t>
            </a:r>
            <a:r>
              <a:rPr lang="zh-TW"/>
              <a:t>PCho</a:t>
            </a:r>
            <a:r>
              <a:rPr lang="zh-TW"/>
              <a:t>me</a:t>
            </a:r>
            <a:endParaRPr/>
          </a:p>
        </p:txBody>
      </p:sp>
      <p:pic>
        <p:nvPicPr>
          <p:cNvPr id="210" name="Google Shape;210;p21"/>
          <p:cNvPicPr preferRelativeResize="0"/>
          <p:nvPr/>
        </p:nvPicPr>
        <p:blipFill rotWithShape="1">
          <a:blip r:embed="rId3">
            <a:alphaModFix/>
          </a:blip>
          <a:srcRect b="0" l="0" r="0" t="4379"/>
          <a:stretch/>
        </p:blipFill>
        <p:spPr>
          <a:xfrm>
            <a:off x="611888" y="413850"/>
            <a:ext cx="3275325" cy="245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8600" y="413850"/>
            <a:ext cx="3184125" cy="231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 txBox="1"/>
          <p:nvPr/>
        </p:nvSpPr>
        <p:spPr>
          <a:xfrm>
            <a:off x="5033250" y="2671300"/>
            <a:ext cx="3875700" cy="23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2021.05.27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擴大ONE PChome生態圈，中華電信、日本三井物產都是合作對象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推動知名大牌進駐、中小企業數位轉型，商店街虧損持續縮減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創新智慧倉儲、大數據演算及智慧推薦應用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推動跨境電商，佈局大東亞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履行企業社會責任，推動綠色電商計畫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1"/>
          <p:cNvSpPr txBox="1"/>
          <p:nvPr/>
        </p:nvSpPr>
        <p:spPr>
          <a:xfrm>
            <a:off x="295450" y="2725900"/>
            <a:ext cx="3875700" cy="23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2024.05.19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要持續擴大mo幣生態圈，串連外部夥伴打造點數平台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momo旗下電視購物服務也將逐漸轉型直播電商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/>
              <a:t>持續投入ESG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Supportive Activities：</a:t>
            </a:r>
            <a:r>
              <a:rPr lang="zh-TW"/>
              <a:t>行銷銷售</a:t>
            </a:r>
            <a:endParaRPr/>
          </a:p>
        </p:txBody>
      </p:sp>
      <p:pic>
        <p:nvPicPr>
          <p:cNvPr id="219" name="Google Shape;2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850" y="1036813"/>
            <a:ext cx="4565326" cy="3647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 txBox="1"/>
          <p:nvPr/>
        </p:nvSpPr>
        <p:spPr>
          <a:xfrm>
            <a:off x="2461100" y="1853725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Philip Kotler, 1994</a:t>
            </a:r>
            <a:endParaRPr/>
          </a:p>
        </p:txBody>
      </p:sp>
      <p:sp>
        <p:nvSpPr>
          <p:cNvPr id="221" name="Google Shape;221;p22"/>
          <p:cNvSpPr txBox="1"/>
          <p:nvPr/>
        </p:nvSpPr>
        <p:spPr>
          <a:xfrm>
            <a:off x="4956600" y="1388400"/>
            <a:ext cx="38757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/>
              <a:t>銷售</a:t>
            </a:r>
            <a:endParaRPr b="1" sz="22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好的軟體、服務、產品還是需要推銷，使用者才會知道並且來用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向高層展示、列為推薦的工具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推銷給自己認識的同事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舉辦Tech Conference、Workshop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利用現有的平台、文件來導流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……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/>
          <p:nvPr/>
        </p:nvSpPr>
        <p:spPr>
          <a:xfrm rot="-7200974">
            <a:off x="4371874" y="-2681193"/>
            <a:ext cx="463573" cy="10750061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FA272F"/>
              </a:gs>
              <a:gs pos="100000">
                <a:srgbClr val="3DC766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舉個例子：DORA平台</a:t>
            </a:r>
            <a:endParaRPr/>
          </a:p>
        </p:txBody>
      </p:sp>
      <p:pic>
        <p:nvPicPr>
          <p:cNvPr id="228" name="Google Shape;2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025" y="966325"/>
            <a:ext cx="2975949" cy="181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3"/>
          <p:cNvSpPr txBox="1"/>
          <p:nvPr/>
        </p:nvSpPr>
        <p:spPr>
          <a:xfrm>
            <a:off x="52550" y="2827550"/>
            <a:ext cx="3606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Faros: Metabase+AirByte+PostgreSQL</a:t>
            </a:r>
            <a:endParaRPr sz="1800"/>
          </a:p>
        </p:txBody>
      </p:sp>
      <p:pic>
        <p:nvPicPr>
          <p:cNvPr id="230" name="Google Shape;23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4086" y="74050"/>
            <a:ext cx="3186888" cy="18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/>
          <p:nvPr/>
        </p:nvSpPr>
        <p:spPr>
          <a:xfrm>
            <a:off x="4106575" y="1827175"/>
            <a:ext cx="3381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In-house Backend + Grafana</a:t>
            </a:r>
            <a:endParaRPr sz="1800"/>
          </a:p>
        </p:txBody>
      </p:sp>
      <p:pic>
        <p:nvPicPr>
          <p:cNvPr id="232" name="Google Shape;23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9662" y="2545986"/>
            <a:ext cx="3811325" cy="2187089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3"/>
          <p:cNvSpPr txBox="1"/>
          <p:nvPr/>
        </p:nvSpPr>
        <p:spPr>
          <a:xfrm>
            <a:off x="5554375" y="4653425"/>
            <a:ext cx="3381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In-house Backend + Tableau</a:t>
            </a:r>
            <a:endParaRPr sz="1800"/>
          </a:p>
        </p:txBody>
      </p:sp>
      <p:pic>
        <p:nvPicPr>
          <p:cNvPr id="234" name="Google Shape;23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8525" y="1168825"/>
            <a:ext cx="104775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62872" y="4353828"/>
            <a:ext cx="2589965" cy="65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Supportive Activities：</a:t>
            </a:r>
            <a:r>
              <a:rPr lang="zh-TW"/>
              <a:t>財務會計 ㄧ 損益表(PL)</a:t>
            </a:r>
            <a:endParaRPr/>
          </a:p>
        </p:txBody>
      </p:sp>
      <p:pic>
        <p:nvPicPr>
          <p:cNvPr id="242" name="Google Shape;2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14376"/>
            <a:ext cx="4992026" cy="3145824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4"/>
          <p:cNvSpPr txBox="1"/>
          <p:nvPr>
            <p:ph type="title"/>
          </p:nvPr>
        </p:nvSpPr>
        <p:spPr>
          <a:xfrm>
            <a:off x="356000" y="115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              MBA                                        </a:t>
            </a:r>
            <a:r>
              <a:rPr lang="zh-TW"/>
              <a:t>軟體開發</a:t>
            </a:r>
            <a:endParaRPr/>
          </a:p>
        </p:txBody>
      </p:sp>
      <p:sp>
        <p:nvSpPr>
          <p:cNvPr id="244" name="Google Shape;244;p24"/>
          <p:cNvSpPr txBox="1"/>
          <p:nvPr/>
        </p:nvSpPr>
        <p:spPr>
          <a:xfrm>
            <a:off x="4992025" y="1940750"/>
            <a:ext cx="38757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收入 = 創造的商業價值</a:t>
            </a:r>
            <a:endParaRPr sz="1800"/>
          </a:p>
        </p:txBody>
      </p:sp>
      <p:sp>
        <p:nvSpPr>
          <p:cNvPr id="245" name="Google Shape;245;p24"/>
          <p:cNvSpPr txBox="1"/>
          <p:nvPr/>
        </p:nvSpPr>
        <p:spPr>
          <a:xfrm>
            <a:off x="5144425" y="2446850"/>
            <a:ext cx="3875700" cy="18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成本與費用</a:t>
            </a:r>
            <a:r>
              <a:rPr lang="zh-TW" sz="1800"/>
              <a:t> = </a:t>
            </a:r>
            <a:r>
              <a:rPr lang="zh-TW" sz="1800"/>
              <a:t>開發者的薪水 &amp; 時間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                      使用的 Server Cost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                      花在無效會議的時間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                      撰寫精美但無用的文件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                      過多管理上的繁文縟節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                      ….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                       </a:t>
            </a:r>
            <a:r>
              <a:rPr lang="zh-TW" sz="1800"/>
              <a:t> 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6" name="Google Shape;246;p24"/>
          <p:cNvSpPr txBox="1"/>
          <p:nvPr/>
        </p:nvSpPr>
        <p:spPr>
          <a:xfrm>
            <a:off x="5144425" y="4314950"/>
            <a:ext cx="38757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利息費用</a:t>
            </a:r>
            <a:r>
              <a:rPr lang="zh-TW" sz="1800"/>
              <a:t> = </a:t>
            </a:r>
            <a:r>
              <a:rPr lang="zh-TW" sz="1800"/>
              <a:t>技術債導致開發速度變慢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5"/>
          <p:cNvPicPr preferRelativeResize="0"/>
          <p:nvPr/>
        </p:nvPicPr>
        <p:blipFill rotWithShape="1">
          <a:blip r:embed="rId3">
            <a:alphaModFix/>
          </a:blip>
          <a:srcRect b="0" l="7662" r="7662" t="11598"/>
          <a:stretch/>
        </p:blipFill>
        <p:spPr>
          <a:xfrm>
            <a:off x="0" y="1574375"/>
            <a:ext cx="4416526" cy="32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Supportive Activities：</a:t>
            </a:r>
            <a:r>
              <a:rPr lang="zh-TW"/>
              <a:t>財務會計 </a:t>
            </a:r>
            <a:r>
              <a:rPr lang="zh-TW"/>
              <a:t>ㄧ 資產負債表(BS)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5"/>
          <p:cNvSpPr txBox="1"/>
          <p:nvPr>
            <p:ph type="title"/>
          </p:nvPr>
        </p:nvSpPr>
        <p:spPr>
          <a:xfrm>
            <a:off x="356000" y="1006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              MBA                                        軟體開發</a:t>
            </a:r>
            <a:endParaRPr/>
          </a:p>
        </p:txBody>
      </p:sp>
      <p:sp>
        <p:nvSpPr>
          <p:cNvPr id="254" name="Google Shape;254;p25"/>
          <p:cNvSpPr/>
          <p:nvPr/>
        </p:nvSpPr>
        <p:spPr>
          <a:xfrm>
            <a:off x="4922450" y="1650575"/>
            <a:ext cx="3766200" cy="261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5" name="Google Shape;255;p25"/>
          <p:cNvCxnSpPr>
            <a:stCxn id="254" idx="0"/>
          </p:cNvCxnSpPr>
          <p:nvPr/>
        </p:nvCxnSpPr>
        <p:spPr>
          <a:xfrm>
            <a:off x="6805550" y="1650575"/>
            <a:ext cx="0" cy="261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25"/>
          <p:cNvCxnSpPr/>
          <p:nvPr/>
        </p:nvCxnSpPr>
        <p:spPr>
          <a:xfrm>
            <a:off x="4955475" y="1976775"/>
            <a:ext cx="375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25"/>
          <p:cNvCxnSpPr/>
          <p:nvPr/>
        </p:nvCxnSpPr>
        <p:spPr>
          <a:xfrm flipH="1" rot="10800000">
            <a:off x="6805550" y="3120875"/>
            <a:ext cx="18561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25"/>
          <p:cNvCxnSpPr/>
          <p:nvPr/>
        </p:nvCxnSpPr>
        <p:spPr>
          <a:xfrm flipH="1" rot="10800000">
            <a:off x="6805550" y="2816075"/>
            <a:ext cx="18561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9" name="Google Shape;259;p25"/>
          <p:cNvSpPr txBox="1"/>
          <p:nvPr/>
        </p:nvSpPr>
        <p:spPr>
          <a:xfrm>
            <a:off x="5129675" y="1574375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資產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5"/>
          <p:cNvSpPr txBox="1"/>
          <p:nvPr/>
        </p:nvSpPr>
        <p:spPr>
          <a:xfrm>
            <a:off x="6994025" y="1574375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負債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5"/>
          <p:cNvSpPr txBox="1"/>
          <p:nvPr/>
        </p:nvSpPr>
        <p:spPr>
          <a:xfrm>
            <a:off x="6994025" y="2736275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股東權益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2" name="Google Shape;262;p25"/>
          <p:cNvCxnSpPr/>
          <p:nvPr/>
        </p:nvCxnSpPr>
        <p:spPr>
          <a:xfrm flipH="1" rot="10800000">
            <a:off x="4922450" y="3920150"/>
            <a:ext cx="37572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" name="Google Shape;263;p25"/>
          <p:cNvSpPr txBox="1"/>
          <p:nvPr/>
        </p:nvSpPr>
        <p:spPr>
          <a:xfrm>
            <a:off x="5129675" y="3861200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資產總計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5"/>
          <p:cNvSpPr txBox="1"/>
          <p:nvPr/>
        </p:nvSpPr>
        <p:spPr>
          <a:xfrm>
            <a:off x="6805550" y="3898175"/>
            <a:ext cx="1856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負債與股東權益總計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5"/>
          <p:cNvSpPr txBox="1"/>
          <p:nvPr/>
        </p:nvSpPr>
        <p:spPr>
          <a:xfrm>
            <a:off x="6768000" y="1976634"/>
            <a:ext cx="18561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技術債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短期的加班衝刺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5"/>
          <p:cNvSpPr txBox="1"/>
          <p:nvPr/>
        </p:nvSpPr>
        <p:spPr>
          <a:xfrm>
            <a:off x="4882625" y="2370780"/>
            <a:ext cx="19815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能創造出現金流的東西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= 開發或維護的系統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5"/>
          <p:cNvSpPr txBox="1"/>
          <p:nvPr/>
        </p:nvSpPr>
        <p:spPr>
          <a:xfrm>
            <a:off x="6698125" y="3137875"/>
            <a:ext cx="19815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（近乎）</a:t>
            </a: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完美的程式碼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優良的開發實踐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開源社群程式碼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財務會計</a:t>
            </a:r>
            <a:r>
              <a:rPr lang="zh-TW"/>
              <a:t> ㄧ</a:t>
            </a:r>
            <a:r>
              <a:rPr lang="zh-TW"/>
              <a:t> BS＋PL </a:t>
            </a:r>
            <a:r>
              <a:rPr lang="zh-TW"/>
              <a:t>所能計算出的一些指標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6"/>
          <p:cNvSpPr txBox="1"/>
          <p:nvPr>
            <p:ph type="title"/>
          </p:nvPr>
        </p:nvSpPr>
        <p:spPr>
          <a:xfrm>
            <a:off x="356000" y="1006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                                                               軟體開發</a:t>
            </a:r>
            <a:endParaRPr/>
          </a:p>
        </p:txBody>
      </p:sp>
      <p:sp>
        <p:nvSpPr>
          <p:cNvPr id="274" name="Google Shape;274;p26"/>
          <p:cNvSpPr/>
          <p:nvPr/>
        </p:nvSpPr>
        <p:spPr>
          <a:xfrm>
            <a:off x="4922450" y="1650575"/>
            <a:ext cx="3766200" cy="2613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5" name="Google Shape;275;p26"/>
          <p:cNvCxnSpPr>
            <a:stCxn id="274" idx="0"/>
          </p:cNvCxnSpPr>
          <p:nvPr/>
        </p:nvCxnSpPr>
        <p:spPr>
          <a:xfrm>
            <a:off x="6805550" y="1650575"/>
            <a:ext cx="0" cy="261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6" name="Google Shape;276;p26"/>
          <p:cNvCxnSpPr/>
          <p:nvPr/>
        </p:nvCxnSpPr>
        <p:spPr>
          <a:xfrm>
            <a:off x="4955475" y="1976775"/>
            <a:ext cx="375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" name="Google Shape;277;p26"/>
          <p:cNvCxnSpPr/>
          <p:nvPr/>
        </p:nvCxnSpPr>
        <p:spPr>
          <a:xfrm flipH="1" rot="10800000">
            <a:off x="6805550" y="3120875"/>
            <a:ext cx="18561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26"/>
          <p:cNvCxnSpPr/>
          <p:nvPr/>
        </p:nvCxnSpPr>
        <p:spPr>
          <a:xfrm flipH="1" rot="10800000">
            <a:off x="6805550" y="2816075"/>
            <a:ext cx="18561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9" name="Google Shape;279;p26"/>
          <p:cNvSpPr txBox="1"/>
          <p:nvPr/>
        </p:nvSpPr>
        <p:spPr>
          <a:xfrm>
            <a:off x="5129675" y="1574375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資產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6"/>
          <p:cNvSpPr txBox="1"/>
          <p:nvPr/>
        </p:nvSpPr>
        <p:spPr>
          <a:xfrm>
            <a:off x="6994025" y="1574375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負債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6"/>
          <p:cNvSpPr txBox="1"/>
          <p:nvPr/>
        </p:nvSpPr>
        <p:spPr>
          <a:xfrm>
            <a:off x="6994025" y="2736275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股東權益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Google Shape;282;p26"/>
          <p:cNvCxnSpPr/>
          <p:nvPr/>
        </p:nvCxnSpPr>
        <p:spPr>
          <a:xfrm flipH="1" rot="10800000">
            <a:off x="4922450" y="3920150"/>
            <a:ext cx="3757200" cy="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3" name="Google Shape;283;p26"/>
          <p:cNvSpPr txBox="1"/>
          <p:nvPr/>
        </p:nvSpPr>
        <p:spPr>
          <a:xfrm>
            <a:off x="5129675" y="3861200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資產總計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6"/>
          <p:cNvSpPr txBox="1"/>
          <p:nvPr/>
        </p:nvSpPr>
        <p:spPr>
          <a:xfrm>
            <a:off x="6805550" y="3898175"/>
            <a:ext cx="18561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負債與股東權益總計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6"/>
          <p:cNvSpPr txBox="1"/>
          <p:nvPr/>
        </p:nvSpPr>
        <p:spPr>
          <a:xfrm>
            <a:off x="4882625" y="2370780"/>
            <a:ext cx="19815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能創造出現金流的東西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= 開發或維護的系統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6"/>
          <p:cNvSpPr txBox="1"/>
          <p:nvPr/>
        </p:nvSpPr>
        <p:spPr>
          <a:xfrm>
            <a:off x="6768000" y="1976634"/>
            <a:ext cx="18561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技術債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短期的加班衝刺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6"/>
          <p:cNvSpPr txBox="1"/>
          <p:nvPr/>
        </p:nvSpPr>
        <p:spPr>
          <a:xfrm>
            <a:off x="454900" y="1163975"/>
            <a:ext cx="42978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ROA(Return on Asset) </a:t>
            </a:r>
            <a:br>
              <a:rPr lang="zh-TW" sz="1800"/>
            </a:br>
            <a:r>
              <a:rPr lang="zh-TW" sz="1700"/>
              <a:t>= 純利潤 / 資產</a:t>
            </a:r>
            <a:endParaRPr sz="17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ROE (Return on Equity)</a:t>
            </a:r>
            <a:br>
              <a:rPr lang="zh-TW" sz="1800"/>
            </a:br>
            <a:r>
              <a:rPr lang="zh-TW" sz="1700">
                <a:solidFill>
                  <a:schemeClr val="dk1"/>
                </a:solidFill>
              </a:rPr>
              <a:t>= 純利潤 / 股東權益</a:t>
            </a:r>
            <a:endParaRPr sz="17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自己資本比例(股權比例)</a:t>
            </a:r>
            <a:br>
              <a:rPr lang="zh-TW" sz="1800"/>
            </a:br>
            <a:r>
              <a:rPr lang="zh-TW" sz="1700"/>
              <a:t>= 股東權益 / 總資產</a:t>
            </a:r>
            <a:br>
              <a:rPr lang="zh-TW" sz="1700"/>
            </a:br>
            <a:r>
              <a:rPr lang="zh-TW" sz="1700"/>
              <a:t>至少 30%、50%以上為安全，但是也不宜太高</a:t>
            </a:r>
            <a:endParaRPr sz="17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WACC(加權平均資本成本 Weighted Average Cost of Capital)</a:t>
            </a:r>
            <a:endParaRPr sz="1800"/>
          </a:p>
        </p:txBody>
      </p:sp>
      <p:sp>
        <p:nvSpPr>
          <p:cNvPr id="288" name="Google Shape;288;p26"/>
          <p:cNvSpPr txBox="1"/>
          <p:nvPr/>
        </p:nvSpPr>
        <p:spPr>
          <a:xfrm>
            <a:off x="6698125" y="3137875"/>
            <a:ext cx="19815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（近乎）完美的程式碼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優良的開發實踐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財務會計 ㄧ WACC</a:t>
            </a:r>
            <a:endParaRPr/>
          </a:p>
        </p:txBody>
      </p:sp>
      <p:pic>
        <p:nvPicPr>
          <p:cNvPr id="294" name="Google Shape;29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938" y="952125"/>
            <a:ext cx="5960124" cy="419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財務會計 ㄧ </a:t>
            </a:r>
            <a:r>
              <a:rPr lang="zh-TW"/>
              <a:t>以日本樂天為例看 WACC</a:t>
            </a:r>
            <a:endParaRPr/>
          </a:p>
        </p:txBody>
      </p:sp>
      <p:pic>
        <p:nvPicPr>
          <p:cNvPr id="300" name="Google Shape;3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3975" y="982395"/>
            <a:ext cx="3720750" cy="1662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8"/>
          <p:cNvSpPr txBox="1"/>
          <p:nvPr/>
        </p:nvSpPr>
        <p:spPr>
          <a:xfrm>
            <a:off x="4630121" y="1509675"/>
            <a:ext cx="14874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2023年</a:t>
            </a:r>
            <a:endParaRPr sz="18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225" y="931975"/>
            <a:ext cx="3271752" cy="4160899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8"/>
          <p:cNvSpPr txBox="1"/>
          <p:nvPr/>
        </p:nvSpPr>
        <p:spPr>
          <a:xfrm>
            <a:off x="4440225" y="2769725"/>
            <a:ext cx="4492500" cy="22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增資有發債或發股兩種方式，各有其優缺點與難易度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一般來說，借貸是比較簡單的方法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同理，在軟體開發中，技術債也並不一定總是壞事，可能也是比較簡單的方式能讓你快速提供商業價值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財務會計：</a:t>
            </a:r>
            <a:r>
              <a:rPr lang="zh-TW"/>
              <a:t>運転資本 (Working Capital)</a:t>
            </a:r>
            <a:endParaRPr/>
          </a:p>
        </p:txBody>
      </p:sp>
      <p:sp>
        <p:nvSpPr>
          <p:cNvPr id="309" name="Google Shape;309;p29"/>
          <p:cNvSpPr txBox="1"/>
          <p:nvPr/>
        </p:nvSpPr>
        <p:spPr>
          <a:xfrm>
            <a:off x="454900" y="1163975"/>
            <a:ext cx="82248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運転資本（日文）= Working Capital = 營運資金 </a:t>
            </a:r>
            <a:r>
              <a:rPr lang="zh-TW" sz="1700"/>
              <a:t>= </a:t>
            </a:r>
            <a:r>
              <a:rPr lang="zh-TW" sz="1700"/>
              <a:t>流動資產 ㄧ 流動負債</a:t>
            </a:r>
            <a:br>
              <a:rPr lang="zh-TW" sz="1700"/>
            </a:br>
            <a:r>
              <a:rPr lang="zh-TW" sz="1700"/>
              <a:t>= 流動資産（現金および現金等価物を除く）－流動負債（有利子負債を除く）</a:t>
            </a:r>
            <a:br>
              <a:rPr lang="zh-TW" sz="1700"/>
            </a:br>
            <a:r>
              <a:rPr lang="zh-TW" sz="1700"/>
              <a:t>= 売上債権       ＋ 棚卸資産（在庫） － 仕入債務</a:t>
            </a:r>
            <a:br>
              <a:rPr lang="zh-TW" sz="1700"/>
            </a:br>
            <a:r>
              <a:rPr lang="zh-TW" sz="1700"/>
              <a:t>(別人欠你的錢)          </a:t>
            </a:r>
            <a:r>
              <a:rPr lang="zh-TW" sz="1700">
                <a:solidFill>
                  <a:schemeClr val="dk1"/>
                </a:solidFill>
              </a:rPr>
              <a:t>(存貨）                  (你欠別人的錢)</a:t>
            </a:r>
            <a:r>
              <a:rPr lang="zh-TW" sz="1700"/>
              <a:t>   </a:t>
            </a:r>
            <a:endParaRPr sz="17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>
                <a:solidFill>
                  <a:schemeClr val="dk1"/>
                </a:solidFill>
              </a:rPr>
              <a:t>一般來說，這個數值愈小愈好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財務會計：運転資本 (Working Capital) 與 Backlog</a:t>
            </a:r>
            <a:endParaRPr/>
          </a:p>
        </p:txBody>
      </p:sp>
      <p:sp>
        <p:nvSpPr>
          <p:cNvPr id="315" name="Google Shape;315;p30"/>
          <p:cNvSpPr txBox="1"/>
          <p:nvPr/>
        </p:nvSpPr>
        <p:spPr>
          <a:xfrm>
            <a:off x="454900" y="1163975"/>
            <a:ext cx="82248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運転資本（日文</a:t>
            </a:r>
            <a:r>
              <a:rPr lang="zh-TW" sz="1800"/>
              <a:t>）</a:t>
            </a:r>
            <a:br>
              <a:rPr lang="zh-TW" sz="1700"/>
            </a:br>
            <a:r>
              <a:rPr lang="zh-TW" sz="1700"/>
              <a:t>= </a:t>
            </a:r>
            <a:r>
              <a:rPr lang="zh-TW" sz="1700">
                <a:solidFill>
                  <a:schemeClr val="dk1"/>
                </a:solidFill>
              </a:rPr>
              <a:t>－ 仕入債務 </a:t>
            </a:r>
            <a:r>
              <a:rPr lang="zh-TW" sz="1700"/>
              <a:t>       </a:t>
            </a:r>
            <a:r>
              <a:rPr lang="zh-TW" sz="1700">
                <a:solidFill>
                  <a:schemeClr val="dk1"/>
                </a:solidFill>
              </a:rPr>
              <a:t>＋</a:t>
            </a:r>
            <a:r>
              <a:rPr lang="zh-TW" sz="1700"/>
              <a:t>         棚卸資産（在庫）             </a:t>
            </a:r>
            <a:r>
              <a:rPr lang="zh-TW" sz="1700">
                <a:solidFill>
                  <a:schemeClr val="dk1"/>
                </a:solidFill>
              </a:rPr>
              <a:t>＋</a:t>
            </a:r>
            <a:r>
              <a:rPr lang="zh-TW" sz="1700"/>
              <a:t>               </a:t>
            </a:r>
            <a:r>
              <a:rPr lang="zh-TW" sz="1700">
                <a:solidFill>
                  <a:schemeClr val="dk1"/>
                </a:solidFill>
              </a:rPr>
              <a:t>売上債権</a:t>
            </a:r>
            <a:br>
              <a:rPr lang="zh-TW" sz="1700"/>
            </a:br>
            <a:r>
              <a:rPr lang="zh-TW" sz="1700"/>
              <a:t>(</a:t>
            </a:r>
            <a:r>
              <a:rPr lang="zh-TW" sz="1700">
                <a:solidFill>
                  <a:schemeClr val="dk1"/>
                </a:solidFill>
              </a:rPr>
              <a:t>你欠別人的錢</a:t>
            </a:r>
            <a:r>
              <a:rPr lang="zh-TW" sz="1700"/>
              <a:t>)                        </a:t>
            </a:r>
            <a:r>
              <a:rPr lang="zh-TW" sz="1700">
                <a:solidFill>
                  <a:schemeClr val="dk1"/>
                </a:solidFill>
              </a:rPr>
              <a:t>(存貨）                                       (別人</a:t>
            </a:r>
            <a:r>
              <a:rPr lang="zh-TW" sz="1700">
                <a:solidFill>
                  <a:schemeClr val="dk1"/>
                </a:solidFill>
              </a:rPr>
              <a:t>欠你</a:t>
            </a:r>
            <a:r>
              <a:rPr lang="zh-TW" sz="1700">
                <a:solidFill>
                  <a:schemeClr val="dk1"/>
                </a:solidFill>
              </a:rPr>
              <a:t>的錢)</a:t>
            </a:r>
            <a:r>
              <a:rPr lang="zh-TW" sz="1700"/>
              <a:t>   </a:t>
            </a:r>
            <a:endParaRPr sz="1800"/>
          </a:p>
        </p:txBody>
      </p:sp>
      <p:pic>
        <p:nvPicPr>
          <p:cNvPr id="316" name="Google Shape;31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8975" y="2335800"/>
            <a:ext cx="4399099" cy="24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0"/>
          <p:cNvSpPr txBox="1"/>
          <p:nvPr/>
        </p:nvSpPr>
        <p:spPr>
          <a:xfrm>
            <a:off x="3970225" y="2708975"/>
            <a:ext cx="1536600" cy="4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存貨</a:t>
            </a:r>
            <a:endParaRPr sz="18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0"/>
          <p:cNvSpPr txBox="1"/>
          <p:nvPr/>
        </p:nvSpPr>
        <p:spPr>
          <a:xfrm>
            <a:off x="7143100" y="2632775"/>
            <a:ext cx="15366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完成開發</a:t>
            </a:r>
            <a:endParaRPr sz="18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但還沒Deploy</a:t>
            </a:r>
            <a:endParaRPr sz="18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0"/>
          <p:cNvSpPr txBox="1"/>
          <p:nvPr/>
        </p:nvSpPr>
        <p:spPr>
          <a:xfrm>
            <a:off x="576175" y="2632775"/>
            <a:ext cx="1767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Produt &amp; Designing Phase</a:t>
            </a:r>
            <a:endParaRPr sz="18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0"/>
          <p:cNvSpPr txBox="1"/>
          <p:nvPr/>
        </p:nvSpPr>
        <p:spPr>
          <a:xfrm>
            <a:off x="532075" y="3585659"/>
            <a:ext cx="18561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可以多花一點時間在這邊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0"/>
          <p:cNvSpPr txBox="1"/>
          <p:nvPr/>
        </p:nvSpPr>
        <p:spPr>
          <a:xfrm>
            <a:off x="3810475" y="3585659"/>
            <a:ext cx="18561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愈少愈好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減少早已忘記、無用、不會開發的Task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0"/>
          <p:cNvSpPr txBox="1"/>
          <p:nvPr/>
        </p:nvSpPr>
        <p:spPr>
          <a:xfrm>
            <a:off x="6983350" y="3585659"/>
            <a:ext cx="18561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愈少愈好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代表功能很快發布給使用者、收回＄＄</a:t>
            </a:r>
            <a:endParaRPr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人才</a:t>
            </a:r>
            <a:r>
              <a:rPr lang="zh-TW"/>
              <a:t>組織：Cross-Functional Teams in Scrum</a:t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1"/>
          <p:cNvSpPr txBox="1"/>
          <p:nvPr/>
        </p:nvSpPr>
        <p:spPr>
          <a:xfrm>
            <a:off x="5612100" y="1630750"/>
            <a:ext cx="3220200" cy="22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being a cross-functional Scrum Team means having a group of individuals with diverse skills, a shared sense of responsibility, and a collaborative mindset.</a:t>
            </a:r>
            <a:endParaRPr sz="1800"/>
          </a:p>
        </p:txBody>
      </p:sp>
      <p:pic>
        <p:nvPicPr>
          <p:cNvPr id="330" name="Google Shape;33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651" y="1017725"/>
            <a:ext cx="5602585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人才</a:t>
            </a:r>
            <a:r>
              <a:rPr lang="zh-TW"/>
              <a:t>組織：</a:t>
            </a:r>
            <a:r>
              <a:rPr lang="zh-TW"/>
              <a:t>能力成長 vs 效率</a:t>
            </a:r>
            <a:endParaRPr/>
          </a:p>
        </p:txBody>
      </p:sp>
      <p:pic>
        <p:nvPicPr>
          <p:cNvPr id="336" name="Google Shape;3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23725" y="1185225"/>
            <a:ext cx="6327725" cy="29866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7" name="Google Shape;337;p32"/>
          <p:cNvCxnSpPr/>
          <p:nvPr/>
        </p:nvCxnSpPr>
        <p:spPr>
          <a:xfrm rot="10800000">
            <a:off x="5642475" y="455700"/>
            <a:ext cx="0" cy="1807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8" name="Google Shape;338;p32"/>
          <p:cNvCxnSpPr/>
          <p:nvPr/>
        </p:nvCxnSpPr>
        <p:spPr>
          <a:xfrm>
            <a:off x="5642475" y="2263500"/>
            <a:ext cx="3145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9" name="Google Shape;339;p32"/>
          <p:cNvSpPr txBox="1"/>
          <p:nvPr/>
        </p:nvSpPr>
        <p:spPr>
          <a:xfrm>
            <a:off x="4386500" y="628325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成長</a:t>
            </a:r>
            <a:endParaRPr sz="1600"/>
          </a:p>
        </p:txBody>
      </p:sp>
      <p:sp>
        <p:nvSpPr>
          <p:cNvPr id="340" name="Google Shape;340;p32"/>
          <p:cNvSpPr txBox="1"/>
          <p:nvPr/>
        </p:nvSpPr>
        <p:spPr>
          <a:xfrm>
            <a:off x="6355200" y="2224650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工作效率</a:t>
            </a:r>
            <a:endParaRPr sz="1600"/>
          </a:p>
        </p:txBody>
      </p:sp>
      <p:sp>
        <p:nvSpPr>
          <p:cNvPr id="341" name="Google Shape;341;p32"/>
          <p:cNvSpPr txBox="1"/>
          <p:nvPr/>
        </p:nvSpPr>
        <p:spPr>
          <a:xfrm>
            <a:off x="6597975" y="189500"/>
            <a:ext cx="23601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Frontend development</a:t>
            </a:r>
            <a:endParaRPr sz="1600"/>
          </a:p>
        </p:txBody>
      </p:sp>
      <p:sp>
        <p:nvSpPr>
          <p:cNvPr id="342" name="Google Shape;342;p32"/>
          <p:cNvSpPr txBox="1"/>
          <p:nvPr/>
        </p:nvSpPr>
        <p:spPr>
          <a:xfrm>
            <a:off x="5514975" y="963475"/>
            <a:ext cx="10830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Julia</a:t>
            </a:r>
            <a:endParaRPr sz="1600"/>
          </a:p>
        </p:txBody>
      </p:sp>
      <p:sp>
        <p:nvSpPr>
          <p:cNvPr id="343" name="Google Shape;343;p32"/>
          <p:cNvSpPr txBox="1"/>
          <p:nvPr/>
        </p:nvSpPr>
        <p:spPr>
          <a:xfrm>
            <a:off x="7552875" y="1759050"/>
            <a:ext cx="10830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Robert</a:t>
            </a:r>
            <a:endParaRPr sz="1600"/>
          </a:p>
        </p:txBody>
      </p:sp>
      <p:sp>
        <p:nvSpPr>
          <p:cNvPr id="344" name="Google Shape;344;p32"/>
          <p:cNvSpPr txBox="1"/>
          <p:nvPr/>
        </p:nvSpPr>
        <p:spPr>
          <a:xfrm>
            <a:off x="5514975" y="2769725"/>
            <a:ext cx="3417900" cy="22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為了完善 Cross-funtional Team，讓 Team Member 做不擅長的事得到成長是有必要的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然而，必須同時考慮到效率、DDL、Career Path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人才</a:t>
            </a:r>
            <a:r>
              <a:rPr lang="zh-TW"/>
              <a:t>組織</a:t>
            </a:r>
            <a:r>
              <a:rPr lang="zh-TW"/>
              <a:t>：情報 Know-How 共享</a:t>
            </a:r>
            <a:r>
              <a:rPr lang="zh-TW"/>
              <a:t> vs 效率</a:t>
            </a:r>
            <a:endParaRPr/>
          </a:p>
        </p:txBody>
      </p:sp>
      <p:cxnSp>
        <p:nvCxnSpPr>
          <p:cNvPr id="350" name="Google Shape;350;p33"/>
          <p:cNvCxnSpPr/>
          <p:nvPr/>
        </p:nvCxnSpPr>
        <p:spPr>
          <a:xfrm rot="10800000">
            <a:off x="1448175" y="1549500"/>
            <a:ext cx="3300" cy="254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1" name="Google Shape;351;p33"/>
          <p:cNvCxnSpPr/>
          <p:nvPr/>
        </p:nvCxnSpPr>
        <p:spPr>
          <a:xfrm>
            <a:off x="1451475" y="4092300"/>
            <a:ext cx="3145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2" name="Google Shape;352;p33"/>
          <p:cNvSpPr txBox="1"/>
          <p:nvPr/>
        </p:nvSpPr>
        <p:spPr>
          <a:xfrm>
            <a:off x="-102825" y="1798025"/>
            <a:ext cx="16233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情報共有程度</a:t>
            </a:r>
            <a:endParaRPr sz="1600"/>
          </a:p>
        </p:txBody>
      </p:sp>
      <p:sp>
        <p:nvSpPr>
          <p:cNvPr id="353" name="Google Shape;353;p33"/>
          <p:cNvSpPr txBox="1"/>
          <p:nvPr/>
        </p:nvSpPr>
        <p:spPr>
          <a:xfrm>
            <a:off x="2164200" y="4053450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工作效率</a:t>
            </a:r>
            <a:endParaRPr sz="1600"/>
          </a:p>
        </p:txBody>
      </p:sp>
      <p:pic>
        <p:nvPicPr>
          <p:cNvPr id="354" name="Google Shape;3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9900" y="2075700"/>
            <a:ext cx="815525" cy="49605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3"/>
          <p:cNvSpPr txBox="1"/>
          <p:nvPr/>
        </p:nvSpPr>
        <p:spPr>
          <a:xfrm>
            <a:off x="5414400" y="1379100"/>
            <a:ext cx="3417900" cy="30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如何做到讓需要這資訊的人得到資訊，不因為開會而減少效率，甚至增加效率是一個難題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考量點：發言才參加原則、主觀能動性、集結全社之力的戰略、調動積極性… </a:t>
            </a:r>
            <a:endParaRPr sz="1800"/>
          </a:p>
        </p:txBody>
      </p:sp>
      <p:pic>
        <p:nvPicPr>
          <p:cNvPr id="356" name="Google Shape;35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3985" y="2571750"/>
            <a:ext cx="717565" cy="4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2374" y="2991602"/>
            <a:ext cx="717575" cy="4943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8" name="Google Shape;358;p33"/>
          <p:cNvCxnSpPr/>
          <p:nvPr/>
        </p:nvCxnSpPr>
        <p:spPr>
          <a:xfrm flipH="1" rot="10800000">
            <a:off x="2435425" y="1847625"/>
            <a:ext cx="1245600" cy="47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9" name="Google Shape;359;p33"/>
          <p:cNvCxnSpPr>
            <a:stCxn id="357" idx="0"/>
          </p:cNvCxnSpPr>
          <p:nvPr/>
        </p:nvCxnSpPr>
        <p:spPr>
          <a:xfrm flipH="1" rot="10800000">
            <a:off x="3111162" y="1938002"/>
            <a:ext cx="669300" cy="105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0" name="Google Shape;360;p33"/>
          <p:cNvCxnSpPr>
            <a:stCxn id="356" idx="0"/>
          </p:cNvCxnSpPr>
          <p:nvPr/>
        </p:nvCxnSpPr>
        <p:spPr>
          <a:xfrm flipH="1" rot="10800000">
            <a:off x="3802768" y="1901850"/>
            <a:ext cx="167400" cy="66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人才</a:t>
            </a:r>
            <a:r>
              <a:rPr lang="zh-TW"/>
              <a:t>組織：</a:t>
            </a:r>
            <a:r>
              <a:rPr lang="zh-TW"/>
              <a:t>集中與分權</a:t>
            </a:r>
            <a:endParaRPr/>
          </a:p>
        </p:txBody>
      </p:sp>
      <p:cxnSp>
        <p:nvCxnSpPr>
          <p:cNvPr id="366" name="Google Shape;366;p34"/>
          <p:cNvCxnSpPr/>
          <p:nvPr/>
        </p:nvCxnSpPr>
        <p:spPr>
          <a:xfrm flipH="1" rot="10800000">
            <a:off x="2870675" y="2471350"/>
            <a:ext cx="4905300" cy="2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7" name="Google Shape;367;p34"/>
          <p:cNvSpPr txBox="1"/>
          <p:nvPr/>
        </p:nvSpPr>
        <p:spPr>
          <a:xfrm>
            <a:off x="202600" y="2571750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集中</a:t>
            </a:r>
            <a:endParaRPr sz="1600"/>
          </a:p>
        </p:txBody>
      </p:sp>
      <p:cxnSp>
        <p:nvCxnSpPr>
          <p:cNvPr id="368" name="Google Shape;368;p34"/>
          <p:cNvCxnSpPr/>
          <p:nvPr/>
        </p:nvCxnSpPr>
        <p:spPr>
          <a:xfrm rot="10800000">
            <a:off x="1728400" y="2471950"/>
            <a:ext cx="1321800" cy="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69" name="Google Shape;3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7425" y="2647950"/>
            <a:ext cx="3669150" cy="23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4"/>
          <p:cNvSpPr txBox="1"/>
          <p:nvPr/>
        </p:nvSpPr>
        <p:spPr>
          <a:xfrm>
            <a:off x="6942300" y="2571750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分權</a:t>
            </a:r>
            <a:endParaRPr sz="1600"/>
          </a:p>
        </p:txBody>
      </p:sp>
      <p:sp>
        <p:nvSpPr>
          <p:cNvPr id="371" name="Google Shape;371;p34"/>
          <p:cNvSpPr txBox="1"/>
          <p:nvPr/>
        </p:nvSpPr>
        <p:spPr>
          <a:xfrm>
            <a:off x="202600" y="1124175"/>
            <a:ext cx="2140500" cy="9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情報 Know-how 共享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比較好管控追蹤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….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372" name="Google Shape;372;p34"/>
          <p:cNvSpPr txBox="1"/>
          <p:nvPr/>
        </p:nvSpPr>
        <p:spPr>
          <a:xfrm>
            <a:off x="6406575" y="1124179"/>
            <a:ext cx="2140500" cy="12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積極性高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成長快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效率高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….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373" name="Google Shape;37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1751" y="929494"/>
            <a:ext cx="2140499" cy="1473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人才組織：</a:t>
            </a:r>
            <a:r>
              <a:rPr lang="zh-TW"/>
              <a:t>創新</a:t>
            </a:r>
            <a:endParaRPr/>
          </a:p>
        </p:txBody>
      </p:sp>
      <p:sp>
        <p:nvSpPr>
          <p:cNvPr id="379" name="Google Shape;379;p35"/>
          <p:cNvSpPr txBox="1"/>
          <p:nvPr/>
        </p:nvSpPr>
        <p:spPr>
          <a:xfrm>
            <a:off x="781125" y="2707350"/>
            <a:ext cx="3180000" cy="20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600"/>
              <a:t>新產品的生產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600"/>
              <a:t>新的生產方法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600"/>
              <a:t>開拓新市場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600"/>
              <a:t>取得新的供應來源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600"/>
              <a:t>新組織的實現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/>
              <a:t>…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380" name="Google Shape;38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7724" y="1017725"/>
            <a:ext cx="5951300" cy="106037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5"/>
          <p:cNvSpPr txBox="1"/>
          <p:nvPr>
            <p:ph type="title"/>
          </p:nvPr>
        </p:nvSpPr>
        <p:spPr>
          <a:xfrm>
            <a:off x="356000" y="1997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              MBA                                        軟體開發</a:t>
            </a:r>
            <a:endParaRPr/>
          </a:p>
        </p:txBody>
      </p:sp>
      <p:sp>
        <p:nvSpPr>
          <p:cNvPr id="382" name="Google Shape;382;p35"/>
          <p:cNvSpPr txBox="1"/>
          <p:nvPr/>
        </p:nvSpPr>
        <p:spPr>
          <a:xfrm>
            <a:off x="4467325" y="2707350"/>
            <a:ext cx="4635900" cy="20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600"/>
              <a:t>自己開發以前完全沒有的Solution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600"/>
              <a:t>導入一個新的套件、系統、Open Source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600"/>
              <a:t>從</a:t>
            </a:r>
            <a:r>
              <a:rPr lang="zh-TW" sz="1600"/>
              <a:t>實作上顯著地改進效能、資源使用量...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…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延續性</a:t>
            </a:r>
            <a:r>
              <a:rPr lang="zh-TW"/>
              <a:t>創新 vs 破壞性創新</a:t>
            </a:r>
            <a:endParaRPr/>
          </a:p>
        </p:txBody>
      </p:sp>
      <p:sp>
        <p:nvSpPr>
          <p:cNvPr id="388" name="Google Shape;388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89" name="Google Shape;38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5944068" cy="28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6"/>
          <p:cNvSpPr txBox="1"/>
          <p:nvPr/>
        </p:nvSpPr>
        <p:spPr>
          <a:xfrm>
            <a:off x="5112425" y="4048250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出處：經理人</a:t>
            </a:r>
            <a:endParaRPr sz="1600"/>
          </a:p>
        </p:txBody>
      </p:sp>
      <p:sp>
        <p:nvSpPr>
          <p:cNvPr id="391" name="Google Shape;391;p36"/>
          <p:cNvSpPr txBox="1"/>
          <p:nvPr/>
        </p:nvSpPr>
        <p:spPr>
          <a:xfrm>
            <a:off x="6082800" y="2190975"/>
            <a:ext cx="2739300" cy="12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zh-TW" sz="1600"/>
              <a:t>柯達底片 &amp; 手機拍照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zh-TW" sz="1600"/>
              <a:t>Google 搜尋 &amp; GenAI?</a:t>
            </a:r>
            <a:endParaRPr sz="1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…</a:t>
            </a:r>
            <a:endParaRPr sz="1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創新</a:t>
            </a:r>
            <a:r>
              <a:rPr lang="zh-TW"/>
              <a:t>的兩難 &amp; Cannibalization</a:t>
            </a:r>
            <a:endParaRPr/>
          </a:p>
        </p:txBody>
      </p:sp>
      <p:sp>
        <p:nvSpPr>
          <p:cNvPr id="397" name="Google Shape;397;p37"/>
          <p:cNvSpPr txBox="1"/>
          <p:nvPr/>
        </p:nvSpPr>
        <p:spPr>
          <a:xfrm>
            <a:off x="454900" y="1163975"/>
            <a:ext cx="82248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創新的兩難：何以成熟企業會喪失市場主導地位，輸給採用破壞性技術的新興公司？ 在「延續性科技」和「破壞性科技」間的決策矛盾，即為創新的兩難。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Cannibalization：行銷術語，指同一公司的產品和商店爭奪顧客的情況。</a:t>
            </a:r>
            <a:endParaRPr sz="1800"/>
          </a:p>
        </p:txBody>
      </p:sp>
      <p:pic>
        <p:nvPicPr>
          <p:cNvPr id="398" name="Google Shape;3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0238" y="2502725"/>
            <a:ext cx="5014125" cy="264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創新</a:t>
            </a:r>
            <a:r>
              <a:rPr lang="zh-TW"/>
              <a:t>與</a:t>
            </a:r>
            <a:r>
              <a:rPr lang="zh-TW"/>
              <a:t>軟體行業的關係</a:t>
            </a:r>
            <a:endParaRPr/>
          </a:p>
        </p:txBody>
      </p:sp>
      <p:sp>
        <p:nvSpPr>
          <p:cNvPr id="404" name="Google Shape;404;p38"/>
          <p:cNvSpPr txBox="1"/>
          <p:nvPr/>
        </p:nvSpPr>
        <p:spPr>
          <a:xfrm>
            <a:off x="454900" y="1163975"/>
            <a:ext cx="82248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如果有新的 Trend，大部分的情況，會有 Tech Lead/ Evangelist 倡導並導入。Migration 太多反而才常常是問題，擔心 Cannibalization 倒不是那麼大家那麼在意的問題。</a:t>
            </a:r>
            <a:endParaRPr sz="1800"/>
          </a:p>
        </p:txBody>
      </p:sp>
      <p:sp>
        <p:nvSpPr>
          <p:cNvPr id="405" name="Google Shape;405;p38"/>
          <p:cNvSpPr/>
          <p:nvPr/>
        </p:nvSpPr>
        <p:spPr>
          <a:xfrm>
            <a:off x="4160825" y="2332375"/>
            <a:ext cx="575400" cy="398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8"/>
          <p:cNvSpPr txBox="1"/>
          <p:nvPr/>
        </p:nvSpPr>
        <p:spPr>
          <a:xfrm>
            <a:off x="1983575" y="3162375"/>
            <a:ext cx="49299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在軟體領域，</a:t>
            </a:r>
            <a:r>
              <a:rPr lang="zh-TW" sz="2000"/>
              <a:t>如何從思想、制度、組織上</a:t>
            </a:r>
            <a:endParaRPr sz="20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提高創新產生的機率？</a:t>
            </a:r>
            <a:endParaRPr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9"/>
          <p:cNvSpPr txBox="1"/>
          <p:nvPr>
            <p:ph type="title"/>
          </p:nvPr>
        </p:nvSpPr>
        <p:spPr>
          <a:xfrm>
            <a:off x="1475250" y="445025"/>
            <a:ext cx="735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創新領域最重要的理論：Ambidexterity</a:t>
            </a:r>
            <a:endParaRPr/>
          </a:p>
        </p:txBody>
      </p:sp>
      <p:pic>
        <p:nvPicPr>
          <p:cNvPr id="412" name="Google Shape;4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25" y="2157700"/>
            <a:ext cx="5294600" cy="29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9"/>
          <p:cNvSpPr txBox="1"/>
          <p:nvPr/>
        </p:nvSpPr>
        <p:spPr>
          <a:xfrm>
            <a:off x="-64675" y="4733275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出處：</a:t>
            </a:r>
            <a:r>
              <a:rPr lang="zh-TW" sz="1200"/>
              <a:t>入山章栄</a:t>
            </a:r>
            <a:endParaRPr sz="1200"/>
          </a:p>
        </p:txBody>
      </p:sp>
      <p:sp>
        <p:nvSpPr>
          <p:cNvPr id="414" name="Google Shape;414;p39"/>
          <p:cNvSpPr txBox="1"/>
          <p:nvPr/>
        </p:nvSpPr>
        <p:spPr>
          <a:xfrm>
            <a:off x="5414400" y="1982600"/>
            <a:ext cx="3417900" cy="30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從思想上要先了解探索與深化是需要不同的方式對待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>
                <a:solidFill>
                  <a:schemeClr val="dk1"/>
                </a:solidFill>
              </a:rPr>
              <a:t>人才招聘、組織架構、</a:t>
            </a:r>
            <a:r>
              <a:rPr lang="zh-TW" sz="1800"/>
              <a:t>KPI、評價制度... 兩邊可能都要特別去思量設計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 sz="1800"/>
              <a:t>Scrum Team 中要去觀察哪些成員可能比較喜歡做什麼部分、增進 Diversity … </a:t>
            </a:r>
            <a:endParaRPr sz="1800"/>
          </a:p>
        </p:txBody>
      </p:sp>
      <p:sp>
        <p:nvSpPr>
          <p:cNvPr id="415" name="Google Shape;415;p39"/>
          <p:cNvSpPr txBox="1"/>
          <p:nvPr/>
        </p:nvSpPr>
        <p:spPr>
          <a:xfrm>
            <a:off x="3250275" y="4081850"/>
            <a:ext cx="1893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Competency Trap</a:t>
            </a:r>
            <a:endParaRPr sz="1600"/>
          </a:p>
        </p:txBody>
      </p:sp>
      <p:sp>
        <p:nvSpPr>
          <p:cNvPr id="416" name="Google Shape;416;p39"/>
          <p:cNvSpPr txBox="1"/>
          <p:nvPr/>
        </p:nvSpPr>
        <p:spPr>
          <a:xfrm>
            <a:off x="591375" y="1902050"/>
            <a:ext cx="35067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Innovation Theory: Ambidexterity </a:t>
            </a:r>
            <a:endParaRPr sz="1600"/>
          </a:p>
        </p:txBody>
      </p:sp>
      <p:pic>
        <p:nvPicPr>
          <p:cNvPr id="417" name="Google Shape;41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2"/>
            <a:ext cx="987375" cy="11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-64675" y="1169713"/>
            <a:ext cx="29262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J. March (1991) Exploration and Exploitation in Organizational Learning</a:t>
            </a:r>
            <a:endParaRPr sz="1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競爭戰略</a:t>
            </a:r>
            <a:endParaRPr/>
          </a:p>
        </p:txBody>
      </p:sp>
      <p:sp>
        <p:nvSpPr>
          <p:cNvPr id="424" name="Google Shape;424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如果是有價值的事情，別人也會做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市場上會有多種選擇、會有競爭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56000" y="1921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              MBA                                DevOps 軟體開發</a:t>
            </a:r>
            <a:endParaRPr/>
          </a:p>
        </p:txBody>
      </p:sp>
      <p:sp>
        <p:nvSpPr>
          <p:cNvPr id="426" name="Google Shape;426;p40"/>
          <p:cNvSpPr txBox="1"/>
          <p:nvPr/>
        </p:nvSpPr>
        <p:spPr>
          <a:xfrm>
            <a:off x="781125" y="2707350"/>
            <a:ext cx="3180000" cy="20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zh-TW" sz="1800"/>
              <a:t>獨佔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zh-TW" sz="1800"/>
              <a:t>寡占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zh-TW" sz="1800"/>
              <a:t>完全競爭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…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7" name="Google Shape;427;p40"/>
          <p:cNvSpPr txBox="1"/>
          <p:nvPr/>
        </p:nvSpPr>
        <p:spPr>
          <a:xfrm>
            <a:off x="4847400" y="2707350"/>
            <a:ext cx="3984900" cy="20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zh-TW" sz="1800">
                <a:solidFill>
                  <a:schemeClr val="dk2"/>
                </a:solidFill>
              </a:rPr>
              <a:t>公</a:t>
            </a:r>
            <a:r>
              <a:rPr lang="zh-TW" sz="1800">
                <a:solidFill>
                  <a:schemeClr val="dk2"/>
                </a:solidFill>
              </a:rPr>
              <a:t>司內其他 Team 也在做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zh-TW" sz="1800">
                <a:solidFill>
                  <a:schemeClr val="dk2"/>
                </a:solidFill>
              </a:rPr>
              <a:t>有 Open Source 的選擇</a:t>
            </a:r>
            <a:endParaRPr sz="1800">
              <a:solidFill>
                <a:schemeClr val="dk2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zh-TW" sz="1800">
                <a:solidFill>
                  <a:schemeClr val="dk2"/>
                </a:solidFill>
              </a:rPr>
              <a:t>有其他 Cloud 的付費選擇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…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企業的競爭獲勝之道：外部環境、內部資源與創新</a:t>
            </a:r>
            <a:endParaRPr/>
          </a:p>
        </p:txBody>
      </p:sp>
      <p:sp>
        <p:nvSpPr>
          <p:cNvPr id="433" name="Google Shape;433;p41"/>
          <p:cNvSpPr txBox="1"/>
          <p:nvPr>
            <p:ph type="title"/>
          </p:nvPr>
        </p:nvSpPr>
        <p:spPr>
          <a:xfrm>
            <a:off x="356000" y="1006650"/>
            <a:ext cx="8520600" cy="14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              </a:t>
            </a:r>
            <a:r>
              <a:rPr lang="zh-TW"/>
              <a:t>外部環境</a:t>
            </a:r>
            <a:r>
              <a:rPr lang="zh-TW"/>
              <a:t>                                </a:t>
            </a:r>
            <a:r>
              <a:rPr lang="zh-TW"/>
              <a:t>內部資源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          SCP (Structure-Conduct-Perform)                           Resource-Based View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     直接影響了 Michael Potter的五力分析                                   Barney, 1991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34" name="Google Shape;43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385" y="2517525"/>
            <a:ext cx="3308713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7050" y="2189288"/>
            <a:ext cx="3171550" cy="292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	Porter 五</a:t>
            </a:r>
            <a:r>
              <a:rPr lang="zh-TW"/>
              <a:t>力分析</a:t>
            </a:r>
            <a:endParaRPr/>
          </a:p>
        </p:txBody>
      </p:sp>
      <p:pic>
        <p:nvPicPr>
          <p:cNvPr id="441" name="Google Shape;44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8675" y="129750"/>
            <a:ext cx="4662624" cy="488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企業的競爭獲勝之道之於軟體開發的啟示</a:t>
            </a:r>
            <a:endParaRPr/>
          </a:p>
        </p:txBody>
      </p:sp>
      <p:sp>
        <p:nvSpPr>
          <p:cNvPr id="447" name="Google Shape;447;p43"/>
          <p:cNvSpPr txBox="1"/>
          <p:nvPr>
            <p:ph idx="1" type="body"/>
          </p:nvPr>
        </p:nvSpPr>
        <p:spPr>
          <a:xfrm>
            <a:off x="311700" y="1152475"/>
            <a:ext cx="8520600" cy="38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要</a:t>
            </a:r>
            <a:r>
              <a:rPr lang="zh-TW"/>
              <a:t>持續觀察外部環境、結構、競爭對手的動向，與行銷那一個部分所講的內容類似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自己團隊內部有哪些資源，有哪些優勢要清楚，發揮那個優勢去創造更多的價值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	SWOT 與 PESTAL </a:t>
            </a:r>
            <a:r>
              <a:rPr lang="zh-TW"/>
              <a:t>才是更加常用的分析框架</a:t>
            </a:r>
            <a:endParaRPr/>
          </a:p>
        </p:txBody>
      </p:sp>
      <p:pic>
        <p:nvPicPr>
          <p:cNvPr id="453" name="Google Shape;45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70125"/>
            <a:ext cx="5094634" cy="382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9325" y="1684975"/>
            <a:ext cx="4224675" cy="272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結論</a:t>
            </a:r>
            <a:endParaRPr/>
          </a:p>
        </p:txBody>
      </p:sp>
      <p:sp>
        <p:nvSpPr>
          <p:cNvPr id="460" name="Google Shape;460;p45"/>
          <p:cNvSpPr txBox="1"/>
          <p:nvPr>
            <p:ph idx="1" type="body"/>
          </p:nvPr>
        </p:nvSpPr>
        <p:spPr>
          <a:xfrm>
            <a:off x="311700" y="962625"/>
            <a:ext cx="8520600" cy="404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戰略的選擇與集中（選択と集中）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全公司戰略的方向還是重要的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要有 Positioning &amp; Marketing 的概念、不要傻傻的開發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要有成本意識、不要浪費 Server Cost、開發人力等等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技術負債未必不好、負債有時是快速打下市場、獲取用戶、並提供商業價值的方法。然而，當然也要注意負債比，不要累積太多技術債了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運転資本的啟發是，多花心力在確認需求/設計、減少Backlog的Task數量、加快發佈功能的速度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在人才管理上，有許多的 Trade-off 需要意識到，例如效率&amp;成長、效率與情報共享、專案的分權&amp;集中管理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創新是知的新組合，有兩個軸，分別是知的探索與知的深化。這兩軸也具有一定程度的 Trade-off 屬性，所以要努力兩全並不容易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應對競爭需要考慮外部環境、內部資源與創新，這一樣適用於團隊軟體開發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