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y="5143500" cx="9144000"/>
  <p:notesSz cx="6858000" cy="9144000"/>
  <p:embeddedFontLst>
    <p:embeddedFont>
      <p:font typeface="Montserrat SemiBold"/>
      <p:regular r:id="rId32"/>
      <p:bold r:id="rId33"/>
      <p:italic r:id="rId34"/>
      <p:boldItalic r:id="rId35"/>
    </p:embeddedFont>
    <p:embeddedFont>
      <p:font typeface="Montserrat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60BC688-B931-40EE-ADC3-32ECCD71E332}">
  <a:tblStyle styleId="{660BC688-B931-40EE-ADC3-32ECCD71E33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MontserratSemiBold-bold.fntdata"/><Relationship Id="rId10" Type="http://schemas.openxmlformats.org/officeDocument/2006/relationships/slide" Target="slides/slide4.xml"/><Relationship Id="rId32" Type="http://schemas.openxmlformats.org/officeDocument/2006/relationships/font" Target="fonts/MontserratSemiBold-regular.fntdata"/><Relationship Id="rId13" Type="http://schemas.openxmlformats.org/officeDocument/2006/relationships/slide" Target="slides/slide7.xml"/><Relationship Id="rId35" Type="http://schemas.openxmlformats.org/officeDocument/2006/relationships/font" Target="fonts/MontserratSemiBold-boldItalic.fntdata"/><Relationship Id="rId12" Type="http://schemas.openxmlformats.org/officeDocument/2006/relationships/slide" Target="slides/slide6.xml"/><Relationship Id="rId34" Type="http://schemas.openxmlformats.org/officeDocument/2006/relationships/font" Target="fonts/MontserratSemiBold-italic.fntdata"/><Relationship Id="rId15" Type="http://schemas.openxmlformats.org/officeDocument/2006/relationships/slide" Target="slides/slide9.xml"/><Relationship Id="rId37" Type="http://schemas.openxmlformats.org/officeDocument/2006/relationships/font" Target="fonts/Montserrat-bold.fntdata"/><Relationship Id="rId14" Type="http://schemas.openxmlformats.org/officeDocument/2006/relationships/slide" Target="slides/slide8.xml"/><Relationship Id="rId36" Type="http://schemas.openxmlformats.org/officeDocument/2006/relationships/font" Target="fonts/Montserrat-regular.fntdata"/><Relationship Id="rId17" Type="http://schemas.openxmlformats.org/officeDocument/2006/relationships/slide" Target="slides/slide11.xml"/><Relationship Id="rId39" Type="http://schemas.openxmlformats.org/officeDocument/2006/relationships/font" Target="fonts/Montserrat-boldItalic.fntdata"/><Relationship Id="rId16" Type="http://schemas.openxmlformats.org/officeDocument/2006/relationships/slide" Target="slides/slide10.xml"/><Relationship Id="rId38" Type="http://schemas.openxmlformats.org/officeDocument/2006/relationships/font" Target="fonts/Montserrat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ea9d814011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ea9d814011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	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ea9ff56120_3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ea9ff56120_3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ea9ff56120_3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ea9ff56120_3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ea9ff56120_3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ea9ff56120_3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ea9d814011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ea9d814011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ea9ff56120_3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ea9ff56120_3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13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ea9d814011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ea9d814011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17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ea9ff5612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ea9ff5612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ea9ff56120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ea9ff56120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23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ea9ff56120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ea9ff56120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26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ea9ff56120_1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ea9ff56120_1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29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ea9ff56120_3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ea9ff56120_3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31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ea9ff56120_1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2ea9ff56120_1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34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ea9ff56120_3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2ea9ff56120_3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39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ea9ff56120_1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ea9ff56120_1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42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ea9ff56120_3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ea9ff56120_3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45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ea9ff56120_3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ea9ff56120_3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ea9ff56120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2ea9ff56120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48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ea9ff56120_2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ea9ff56120_2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51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ea9ff56120_2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2ea9ff56120_2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54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ea9ff56120_3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ea9ff56120_3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58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ea9ff56120_3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2ea9ff56120_3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ea9ff56120_3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2ea9ff56120_3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ea9ff56120_3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2ea9ff56120_3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hyperlink" Target="https://paulhammant.com/blog/branch_by_abstraction.html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trunkbaseddevelopment.com" TargetMode="External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phdo.paulhammant.com/Trunk-Correlated-Practices-Chart" TargetMode="External"/><Relationship Id="rId4" Type="http://schemas.openxmlformats.org/officeDocument/2006/relationships/hyperlink" Target="https://phdo.paulhammant.com/BofA-Platform-Case-Study" TargetMode="External"/><Relationship Id="rId5" Type="http://schemas.openxmlformats.org/officeDocument/2006/relationships/hyperlink" Target="https://paulhammant.com" TargetMode="External"/><Relationship Id="rId6" Type="http://schemas.openxmlformats.org/officeDocument/2006/relationships/hyperlink" Target="mailto:paul@hammant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-174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Trunk-Based Development makes DevOps easy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19959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Paul Hammant @ DevOpsDays Taipei 2024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925" y="2825471"/>
            <a:ext cx="5410524" cy="227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03075" y="2874002"/>
            <a:ext cx="1674438" cy="2150449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474850" y="5059475"/>
            <a:ext cx="7991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  |</a:t>
            </a:r>
            <a:r>
              <a:rPr lang="en" sz="1800">
                <a:solidFill>
                  <a:schemeClr val="dk2"/>
                </a:solidFill>
              </a:rPr>
              <a:t>——— </a:t>
            </a:r>
            <a:r>
              <a:rPr lang="en" sz="2500">
                <a:solidFill>
                  <a:schemeClr val="dk2"/>
                </a:solidFill>
              </a:rPr>
              <a:t>Mentioned in these books</a:t>
            </a:r>
            <a:r>
              <a:rPr lang="en" sz="1800">
                <a:solidFill>
                  <a:schemeClr val="dk2"/>
                </a:solidFill>
              </a:rPr>
              <a:t> —— |       </a:t>
            </a:r>
            <a:r>
              <a:rPr lang="en" sz="2200">
                <a:solidFill>
                  <a:schemeClr val="dk2"/>
                </a:solidFill>
              </a:rPr>
              <a:t>Wrote this one</a:t>
            </a:r>
            <a:endParaRPr sz="2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Source-Control</a:t>
            </a:r>
            <a:r>
              <a:rPr lang="en"/>
              <a:t> with DevOps is important to me</a:t>
            </a:r>
            <a:endParaRPr/>
          </a:p>
        </p:txBody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376525" y="11373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Teams should </a:t>
            </a:r>
            <a:r>
              <a:rPr b="1" lang="en" sz="1700">
                <a:solidFill>
                  <a:schemeClr val="dk1"/>
                </a:solidFill>
              </a:rPr>
              <a:t>first </a:t>
            </a:r>
            <a:r>
              <a:rPr lang="en" sz="1700">
                <a:solidFill>
                  <a:schemeClr val="dk1"/>
                </a:solidFill>
              </a:rPr>
              <a:t>explore Vendor infrastructure, mesh, cloud, monitoring, </a:t>
            </a:r>
            <a:r>
              <a:rPr lang="en" sz="1700">
                <a:solidFill>
                  <a:schemeClr val="dk1"/>
                </a:solidFill>
              </a:rPr>
              <a:t>observability</a:t>
            </a:r>
            <a:r>
              <a:rPr lang="en" sz="1700">
                <a:solidFill>
                  <a:schemeClr val="dk1"/>
                </a:solidFill>
              </a:rPr>
              <a:t>, </a:t>
            </a:r>
            <a:r>
              <a:rPr lang="en" sz="1700">
                <a:solidFill>
                  <a:schemeClr val="dk1"/>
                </a:solidFill>
              </a:rPr>
              <a:t>analytics</a:t>
            </a:r>
            <a:r>
              <a:rPr lang="en" sz="1700">
                <a:solidFill>
                  <a:schemeClr val="dk1"/>
                </a:solidFill>
              </a:rPr>
              <a:t> technologies by hand using their web-UIs and admin pages. 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</a:rPr>
              <a:t>Then </a:t>
            </a:r>
            <a:r>
              <a:rPr lang="en" sz="1700">
                <a:solidFill>
                  <a:schemeClr val="dk1"/>
                </a:solidFill>
              </a:rPr>
              <a:t>transition to scripts and config in source control (Git these days)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 </a:t>
            </a:r>
            <a:endParaRPr b="1" sz="10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Even if the vendor’s technology has a good self-service UI, try to script the web-API instead. 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If you make a self-service interface, encourage devs to script it. 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Of course: No tokens in source control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</p:txBody>
      </p:sp>
      <p:graphicFrame>
        <p:nvGraphicFramePr>
          <p:cNvPr id="65" name="Google Shape;65;p14"/>
          <p:cNvGraphicFramePr/>
          <p:nvPr/>
        </p:nvGraphicFramePr>
        <p:xfrm>
          <a:off x="769325" y="2467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{660BC688-B931-40EE-ADC3-32ECCD71E332}</a:tableStyleId>
              </a:tblPr>
              <a:tblGrid>
                <a:gridCol w="3747725"/>
                <a:gridCol w="3747725"/>
              </a:tblGrid>
              <a:tr h="381000">
                <a:tc>
                  <a:txBody>
                    <a:bodyPr/>
                    <a:lstStyle/>
                    <a:p>
                      <a:pPr indent="-336550" lvl="0" marL="457200" rtl="0" algn="l">
                        <a:lnSpc>
                          <a:spcPct val="10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Char char="●"/>
                      </a:pPr>
                      <a:r>
                        <a:rPr b="1" lang="en" sz="1700">
                          <a:solidFill>
                            <a:schemeClr val="dk1"/>
                          </a:solidFill>
                        </a:rPr>
                        <a:t>For dev workstation setup</a:t>
                      </a:r>
                      <a:endParaRPr b="1" sz="1700">
                        <a:solidFill>
                          <a:schemeClr val="dk1"/>
                        </a:solidFill>
                      </a:endParaRPr>
                    </a:p>
                    <a:p>
                      <a:pPr indent="-336550" lvl="0" marL="457200" rtl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Char char="●"/>
                      </a:pPr>
                      <a:r>
                        <a:rPr b="1" lang="en" sz="1700">
                          <a:solidFill>
                            <a:schemeClr val="dk1"/>
                          </a:solidFill>
                        </a:rPr>
                        <a:t>Production environments</a:t>
                      </a:r>
                      <a:endParaRPr b="1" sz="1700">
                        <a:solidFill>
                          <a:schemeClr val="dk1"/>
                        </a:solidFill>
                      </a:endParaRPr>
                    </a:p>
                    <a:p>
                      <a:pPr indent="-336550" lvl="0" marL="457200" rtl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Char char="●"/>
                      </a:pPr>
                      <a:r>
                        <a:rPr b="1" lang="en" sz="1700">
                          <a:solidFill>
                            <a:schemeClr val="dk1"/>
                          </a:solidFill>
                        </a:rPr>
                        <a:t>Observation / analytics bits</a:t>
                      </a:r>
                      <a:endParaRPr b="1" sz="17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36550" lvl="0" marL="457200" rtl="0" algn="l">
                        <a:lnSpc>
                          <a:spcPct val="10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Char char="●"/>
                      </a:pPr>
                      <a:r>
                        <a:rPr b="1" lang="en" sz="1700">
                          <a:solidFill>
                            <a:schemeClr val="dk1"/>
                          </a:solidFill>
                        </a:rPr>
                        <a:t>D</a:t>
                      </a:r>
                      <a:r>
                        <a:rPr b="1" lang="en" sz="1700">
                          <a:solidFill>
                            <a:schemeClr val="dk1"/>
                          </a:solidFill>
                        </a:rPr>
                        <a:t>ev/test systems like CI/CD</a:t>
                      </a:r>
                      <a:endParaRPr b="1" sz="1700">
                        <a:solidFill>
                          <a:schemeClr val="dk1"/>
                        </a:solidFill>
                      </a:endParaRPr>
                    </a:p>
                    <a:p>
                      <a:pPr indent="-336550" lvl="0" marL="457200" rtl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Char char="●"/>
                      </a:pPr>
                      <a:r>
                        <a:rPr b="1" lang="en" sz="1700">
                          <a:solidFill>
                            <a:schemeClr val="dk1"/>
                          </a:solidFill>
                        </a:rPr>
                        <a:t>Pre-production environments</a:t>
                      </a:r>
                      <a:endParaRPr b="1" sz="1700">
                        <a:solidFill>
                          <a:schemeClr val="dk1"/>
                        </a:solidFill>
                      </a:endParaRPr>
                    </a:p>
                    <a:p>
                      <a:pPr indent="-336550" lvl="0" marL="457200" rtl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Char char="●"/>
                      </a:pPr>
                      <a:r>
                        <a:rPr b="1" lang="en" sz="1700">
                          <a:solidFill>
                            <a:schemeClr val="dk1"/>
                          </a:solidFill>
                        </a:rPr>
                        <a:t>Platform / mesh too</a:t>
                      </a:r>
                      <a:endParaRPr b="1" sz="17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216425"/>
            <a:ext cx="303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Pat Debois agrees</a:t>
            </a:r>
            <a:endParaRPr/>
          </a:p>
        </p:txBody>
      </p:sp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311700" y="1015625"/>
            <a:ext cx="3099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000"/>
              <a:t>It’s implicit in 1000’s of written articles, books, videos, but one Tweet (X) A “Like” calls it out:</a:t>
            </a:r>
            <a:endParaRPr sz="2000"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4450" y="685800"/>
            <a:ext cx="5938159" cy="34164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500" y="3191938"/>
            <a:ext cx="6324600" cy="30765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4" name="Google Shape;74;p15"/>
          <p:cNvSpPr txBox="1"/>
          <p:nvPr/>
        </p:nvSpPr>
        <p:spPr>
          <a:xfrm>
            <a:off x="6694250" y="2571750"/>
            <a:ext cx="2036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2"/>
                </a:solidFill>
              </a:rPr>
              <a:t>“click”</a:t>
            </a:r>
            <a:endParaRPr sz="2200">
              <a:solidFill>
                <a:schemeClr val="dk2"/>
              </a:solidFill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3837750" y="107375"/>
            <a:ext cx="5214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2"/>
                </a:solidFill>
              </a:rPr>
              <a:t> 👇A reply to a tweet about DevOps 👇</a:t>
            </a:r>
            <a:endParaRPr sz="2200">
              <a:solidFill>
                <a:schemeClr val="dk2"/>
              </a:solidFill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6060750" y="2738325"/>
            <a:ext cx="709703" cy="711975"/>
          </a:xfrm>
          <a:custGeom>
            <a:rect b="b" l="l" r="r" t="t"/>
            <a:pathLst>
              <a:path extrusionOk="0" h="28479" w="53301">
                <a:moveTo>
                  <a:pt x="0" y="6987"/>
                </a:moveTo>
                <a:cubicBezTo>
                  <a:pt x="8060" y="5929"/>
                  <a:pt x="40136" y="-2212"/>
                  <a:pt x="48358" y="637"/>
                </a:cubicBezTo>
                <a:cubicBezTo>
                  <a:pt x="56581" y="3486"/>
                  <a:pt x="52754" y="19443"/>
                  <a:pt x="49335" y="24083"/>
                </a:cubicBezTo>
                <a:cubicBezTo>
                  <a:pt x="45916" y="28724"/>
                  <a:pt x="31424" y="27747"/>
                  <a:pt x="27842" y="28480"/>
                </a:cubicBezTo>
              </a:path>
            </a:pathLst>
          </a:cu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 and Trunk-Based Development?</a:t>
            </a:r>
            <a:endParaRPr/>
          </a:p>
        </p:txBody>
      </p:sp>
      <p:sp>
        <p:nvSpPr>
          <p:cNvPr id="82" name="Google Shape;8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</a:rPr>
              <a:t>Continuous Integration (CI) needs Trunk-Based Development (TBD)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" sz="2100">
                <a:solidFill>
                  <a:schemeClr val="dk1"/>
                </a:solidFill>
              </a:rPr>
              <a:t>a “branching model” for source control</a:t>
            </a:r>
            <a:br>
              <a:rPr lang="en" sz="2100">
                <a:solidFill>
                  <a:schemeClr val="dk1"/>
                </a:solidFill>
              </a:rPr>
            </a:b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b="1" lang="en" sz="2100">
                <a:solidFill>
                  <a:schemeClr val="dk1"/>
                </a:solidFill>
              </a:rPr>
              <a:t>So says Martin Fowler and the other Agile Manifesto signatories … </a:t>
            </a:r>
            <a:r>
              <a:rPr lang="en" sz="2100">
                <a:solidFill>
                  <a:schemeClr val="dk1"/>
                </a:solidFill>
              </a:rPr>
              <a:t>CI is an Agile practice</a:t>
            </a:r>
            <a:endParaRPr b="1"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</a:rPr>
              <a:t>Other branching models are, therefore, un-Agile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>
                <a:solidFill>
                  <a:schemeClr val="dk1"/>
                </a:solidFill>
              </a:rPr>
              <a:t>Note: before Agile, you could have done Trunk-Based Development without other Agile other practices.</a:t>
            </a:r>
            <a:endParaRPr sz="2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talk about </a:t>
            </a:r>
            <a:r>
              <a:rPr lang="en" u="sng"/>
              <a:t>four</a:t>
            </a:r>
            <a:r>
              <a:rPr lang="en"/>
              <a:t> different release cadences</a:t>
            </a:r>
            <a:endParaRPr sz="25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Introducing Four companies .. </a:t>
            </a:r>
            <a:endParaRPr/>
          </a:p>
          <a:p>
            <a:pPr indent="45720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.. </a:t>
            </a:r>
            <a:r>
              <a:rPr lang="en"/>
              <a:t>and four </a:t>
            </a:r>
            <a:r>
              <a:rPr b="1" lang="en"/>
              <a:t>planned</a:t>
            </a:r>
            <a:r>
              <a:rPr lang="en"/>
              <a:t> release cadences</a:t>
            </a:r>
            <a:endParaRPr/>
          </a:p>
        </p:txBody>
      </p:sp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253650" y="1366550"/>
            <a:ext cx="1901100" cy="3142800"/>
          </a:xfrm>
          <a:prstGeom prst="rect">
            <a:avLst/>
          </a:prstGeom>
          <a:solidFill>
            <a:srgbClr val="F4CCCC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Company 1/100</a:t>
            </a:r>
            <a:endParaRPr b="1">
              <a:highlight>
                <a:srgbClr val="FF9900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(</a:t>
            </a:r>
            <a:r>
              <a:rPr lang="en" sz="1700"/>
              <a:t>Slow Enterprise)</a:t>
            </a:r>
            <a:endParaRPr sz="1700"/>
          </a:p>
          <a:p>
            <a:pPr indent="-336550" lvl="0" marL="274320" rtl="0" algn="l">
              <a:spcBef>
                <a:spcPts val="12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One planned release every 100 days (or so)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/>
              <a:t>(or quarterly)</a:t>
            </a:r>
            <a:endParaRPr sz="1700"/>
          </a:p>
        </p:txBody>
      </p:sp>
      <p:sp>
        <p:nvSpPr>
          <p:cNvPr id="94" name="Google Shape;94;p18"/>
          <p:cNvSpPr txBox="1"/>
          <p:nvPr>
            <p:ph idx="1" type="body"/>
          </p:nvPr>
        </p:nvSpPr>
        <p:spPr>
          <a:xfrm>
            <a:off x="2433675" y="1366550"/>
            <a:ext cx="1901100" cy="3142800"/>
          </a:xfrm>
          <a:prstGeom prst="rect">
            <a:avLst/>
          </a:prstGeom>
          <a:solidFill>
            <a:srgbClr val="FCE5CD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Company 1/10</a:t>
            </a:r>
            <a:endParaRPr b="1" sz="1900">
              <a:highlight>
                <a:srgbClr val="FF9900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(Better Enterprise)</a:t>
            </a:r>
            <a:endParaRPr sz="1700"/>
          </a:p>
          <a:p>
            <a:pPr indent="-336550" lvl="0" marL="274320" rtl="0" algn="l">
              <a:spcBef>
                <a:spcPts val="12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One planned release every 10 days (or so)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br>
              <a:rPr lang="en" sz="1700"/>
            </a:br>
            <a:r>
              <a:rPr lang="en" sz="1700"/>
              <a:t>(or weekly)</a:t>
            </a:r>
            <a:endParaRPr sz="1700"/>
          </a:p>
        </p:txBody>
      </p:sp>
      <p:sp>
        <p:nvSpPr>
          <p:cNvPr id="95" name="Google Shape;95;p18"/>
          <p:cNvSpPr txBox="1"/>
          <p:nvPr>
            <p:ph idx="1" type="body"/>
          </p:nvPr>
        </p:nvSpPr>
        <p:spPr>
          <a:xfrm>
            <a:off x="4646325" y="1366550"/>
            <a:ext cx="1901100" cy="3142800"/>
          </a:xfrm>
          <a:prstGeom prst="rect">
            <a:avLst/>
          </a:prstGeom>
          <a:solidFill>
            <a:srgbClr val="D9EAD3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Company 1/1</a:t>
            </a:r>
            <a:endParaRPr b="1" sz="1900">
              <a:highlight>
                <a:srgbClr val="FF9900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(</a:t>
            </a:r>
            <a:r>
              <a:rPr lang="en" sz="1900"/>
              <a:t>Transitional</a:t>
            </a:r>
            <a:r>
              <a:rPr lang="en" sz="1700"/>
              <a:t>)</a:t>
            </a:r>
            <a:br>
              <a:rPr lang="en" sz="1700"/>
            </a:br>
            <a:endParaRPr sz="1700"/>
          </a:p>
          <a:p>
            <a:pPr indent="-336550" lvl="0" marL="274320" rtl="0" algn="l">
              <a:spcBef>
                <a:spcPts val="12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One planned release every day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br>
              <a:rPr lang="en" sz="1700"/>
            </a:br>
            <a:r>
              <a:rPr lang="en" sz="1700"/>
              <a:t>(or daily)</a:t>
            </a:r>
            <a:endParaRPr sz="1700"/>
          </a:p>
        </p:txBody>
      </p:sp>
      <p:sp>
        <p:nvSpPr>
          <p:cNvPr id="96" name="Google Shape;96;p18"/>
          <p:cNvSpPr txBox="1"/>
          <p:nvPr>
            <p:ph idx="1" type="body"/>
          </p:nvPr>
        </p:nvSpPr>
        <p:spPr>
          <a:xfrm>
            <a:off x="6830025" y="1366550"/>
            <a:ext cx="1901100" cy="3142800"/>
          </a:xfrm>
          <a:prstGeom prst="rect">
            <a:avLst/>
          </a:prstGeom>
          <a:solidFill>
            <a:srgbClr val="B6D7A8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Company 10/1</a:t>
            </a:r>
            <a:endParaRPr b="1" sz="1900">
              <a:highlight>
                <a:srgbClr val="FF9900"/>
              </a:highlight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/>
              <a:t>(</a:t>
            </a:r>
            <a:r>
              <a:rPr lang="en" sz="1700"/>
              <a:t>Fast DevOps/CD</a:t>
            </a:r>
            <a:r>
              <a:rPr lang="en" sz="1500"/>
              <a:t>)</a:t>
            </a:r>
            <a:endParaRPr sz="1500"/>
          </a:p>
          <a:p>
            <a:pPr indent="-336550" lvl="0" marL="27432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Ten planned releases every day</a:t>
            </a:r>
            <a:endParaRPr sz="1700"/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br>
              <a:rPr lang="en" sz="1700"/>
            </a:br>
            <a:r>
              <a:rPr lang="en" sz="1700"/>
              <a:t>(or 10-a-day)</a:t>
            </a:r>
            <a:endParaRPr sz="1700"/>
          </a:p>
        </p:txBody>
      </p:sp>
      <p:sp>
        <p:nvSpPr>
          <p:cNvPr id="97" name="Google Shape;97;p18"/>
          <p:cNvSpPr txBox="1"/>
          <p:nvPr/>
        </p:nvSpPr>
        <p:spPr>
          <a:xfrm>
            <a:off x="1312850" y="4428025"/>
            <a:ext cx="6985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I blogged about this in 2014 and a 2015 book “Lean Enterprise” used my materials with permission 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 companies: Un-planned releases per planned release</a:t>
            </a:r>
            <a:endParaRPr b="1"/>
          </a:p>
        </p:txBody>
      </p:sp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253650" y="1290350"/>
            <a:ext cx="1901100" cy="3416400"/>
          </a:xfrm>
          <a:prstGeom prst="rect">
            <a:avLst/>
          </a:prstGeom>
          <a:solidFill>
            <a:srgbClr val="F4CCCC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Company 1/100</a:t>
            </a:r>
            <a:endParaRPr b="1">
              <a:highlight>
                <a:srgbClr val="FF9900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(Slow Enterprise)</a:t>
            </a:r>
            <a:endParaRPr/>
          </a:p>
          <a:p>
            <a:pPr indent="-342900" lvl="0" marL="27432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2.5 unplanned releases per planned release</a:t>
            </a:r>
            <a:endParaRPr/>
          </a:p>
        </p:txBody>
      </p:sp>
      <p:sp>
        <p:nvSpPr>
          <p:cNvPr id="104" name="Google Shape;104;p19"/>
          <p:cNvSpPr txBox="1"/>
          <p:nvPr>
            <p:ph idx="1" type="body"/>
          </p:nvPr>
        </p:nvSpPr>
        <p:spPr>
          <a:xfrm>
            <a:off x="2433675" y="1290350"/>
            <a:ext cx="1901100" cy="3416400"/>
          </a:xfrm>
          <a:prstGeom prst="rect">
            <a:avLst/>
          </a:prstGeom>
          <a:solidFill>
            <a:srgbClr val="FCE5CD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Company 1/10</a:t>
            </a:r>
            <a:endParaRPr b="1" sz="1900">
              <a:highlight>
                <a:srgbClr val="FF9900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(Better Enterprise)</a:t>
            </a:r>
            <a:endParaRPr/>
          </a:p>
          <a:p>
            <a:pPr indent="-342900" lvl="0" marL="27432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0.5 unplanned releases per planned release</a:t>
            </a:r>
            <a:endParaRPr/>
          </a:p>
        </p:txBody>
      </p:sp>
      <p:sp>
        <p:nvSpPr>
          <p:cNvPr id="105" name="Google Shape;105;p19"/>
          <p:cNvSpPr txBox="1"/>
          <p:nvPr>
            <p:ph idx="1" type="body"/>
          </p:nvPr>
        </p:nvSpPr>
        <p:spPr>
          <a:xfrm>
            <a:off x="4646325" y="1290350"/>
            <a:ext cx="1901100" cy="3416400"/>
          </a:xfrm>
          <a:prstGeom prst="rect">
            <a:avLst/>
          </a:prstGeom>
          <a:solidFill>
            <a:srgbClr val="D9EAD3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Company 1/1</a:t>
            </a:r>
            <a:endParaRPr b="1" sz="1900">
              <a:highlight>
                <a:srgbClr val="FF9900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(</a:t>
            </a:r>
            <a:r>
              <a:rPr lang="en" sz="2000"/>
              <a:t>Transitional</a:t>
            </a:r>
            <a:r>
              <a:rPr lang="en"/>
              <a:t>)</a:t>
            </a:r>
            <a:br>
              <a:rPr lang="en"/>
            </a:br>
            <a:endParaRPr/>
          </a:p>
          <a:p>
            <a:pPr indent="-342900" lvl="0" marL="27432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&lt; 0.1 unplanned releases per planned release</a:t>
            </a:r>
            <a:endParaRPr/>
          </a:p>
        </p:txBody>
      </p:sp>
      <p:sp>
        <p:nvSpPr>
          <p:cNvPr id="106" name="Google Shape;106;p19"/>
          <p:cNvSpPr txBox="1"/>
          <p:nvPr>
            <p:ph idx="1" type="body"/>
          </p:nvPr>
        </p:nvSpPr>
        <p:spPr>
          <a:xfrm>
            <a:off x="6830025" y="1290350"/>
            <a:ext cx="1901100" cy="3416400"/>
          </a:xfrm>
          <a:prstGeom prst="rect">
            <a:avLst/>
          </a:prstGeom>
          <a:solidFill>
            <a:srgbClr val="B6D7A8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Company 10/1</a:t>
            </a:r>
            <a:endParaRPr b="1" sz="1900">
              <a:highlight>
                <a:srgbClr val="FF9900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/>
              <a:t>(</a:t>
            </a:r>
            <a:r>
              <a:rPr lang="en"/>
              <a:t>Fast DevOps/CD</a:t>
            </a:r>
            <a:r>
              <a:rPr lang="en" sz="1600"/>
              <a:t>)</a:t>
            </a:r>
            <a:endParaRPr/>
          </a:p>
          <a:p>
            <a:pPr indent="-342900" lvl="0" marL="27432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 unplanned releases per planned release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Drama, hours, weekends, heroism</a:t>
            </a:r>
            <a:endParaRPr/>
          </a:p>
        </p:txBody>
      </p:sp>
      <p:sp>
        <p:nvSpPr>
          <p:cNvPr id="112" name="Google Shape;112;p20"/>
          <p:cNvSpPr txBox="1"/>
          <p:nvPr>
            <p:ph idx="1" type="body"/>
          </p:nvPr>
        </p:nvSpPr>
        <p:spPr>
          <a:xfrm>
            <a:off x="253650" y="833150"/>
            <a:ext cx="1901100" cy="1999800"/>
          </a:xfrm>
          <a:prstGeom prst="rect">
            <a:avLst/>
          </a:prstGeom>
          <a:solidFill>
            <a:srgbClr val="F4CCCC"/>
          </a:solidFill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1/100 </a:t>
            </a:r>
            <a:r>
              <a:rPr b="1" lang="en"/>
              <a:t>Slow Enterprise</a:t>
            </a:r>
            <a:endParaRPr sz="1600"/>
          </a:p>
          <a:p>
            <a:pPr indent="-336550" lvl="0" marL="274320" rtl="0" algn="l">
              <a:spcBef>
                <a:spcPts val="12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Lots of release drama </a:t>
            </a:r>
            <a:r>
              <a:rPr lang="en" sz="1700"/>
              <a:t>and</a:t>
            </a:r>
            <a:r>
              <a:rPr lang="en" sz="1700"/>
              <a:t> extra hours or weekends</a:t>
            </a:r>
            <a:endParaRPr sz="1700"/>
          </a:p>
        </p:txBody>
      </p:sp>
      <p:sp>
        <p:nvSpPr>
          <p:cNvPr id="113" name="Google Shape;113;p20"/>
          <p:cNvSpPr txBox="1"/>
          <p:nvPr>
            <p:ph idx="1" type="body"/>
          </p:nvPr>
        </p:nvSpPr>
        <p:spPr>
          <a:xfrm>
            <a:off x="2433675" y="833150"/>
            <a:ext cx="1901100" cy="1999800"/>
          </a:xfrm>
          <a:prstGeom prst="rect">
            <a:avLst/>
          </a:prstGeom>
          <a:solidFill>
            <a:srgbClr val="FCE5CD"/>
          </a:solidFill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1/10 Better Enterprise</a:t>
            </a:r>
            <a:endParaRPr sz="1600"/>
          </a:p>
          <a:p>
            <a:pPr indent="-342900" lvl="0" marL="27432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Mild release drama, some extra hours</a:t>
            </a:r>
            <a:endParaRPr/>
          </a:p>
          <a:p>
            <a:pPr indent="-342900" lvl="0" marL="27432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Blue/Green?</a:t>
            </a:r>
            <a:endParaRPr/>
          </a:p>
        </p:txBody>
      </p:sp>
      <p:sp>
        <p:nvSpPr>
          <p:cNvPr id="114" name="Google Shape;114;p20"/>
          <p:cNvSpPr txBox="1"/>
          <p:nvPr>
            <p:ph idx="1" type="body"/>
          </p:nvPr>
        </p:nvSpPr>
        <p:spPr>
          <a:xfrm>
            <a:off x="4646325" y="833150"/>
            <a:ext cx="1901100" cy="1999800"/>
          </a:xfrm>
          <a:prstGeom prst="rect">
            <a:avLst/>
          </a:prstGeom>
          <a:solidFill>
            <a:srgbClr val="D9EAD3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1/1 Transitional </a:t>
            </a:r>
            <a:br>
              <a:rPr lang="en"/>
            </a:br>
            <a:endParaRPr sz="1600"/>
          </a:p>
          <a:p>
            <a:pPr indent="-349250" lvl="0" marL="274320" rtl="0" algn="l">
              <a:spcBef>
                <a:spcPts val="120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Occasional extra hours</a:t>
            </a:r>
            <a:endParaRPr sz="1900"/>
          </a:p>
          <a:p>
            <a:pPr indent="-349250" lvl="0" marL="27432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Canary?</a:t>
            </a:r>
            <a:endParaRPr sz="1900"/>
          </a:p>
        </p:txBody>
      </p:sp>
      <p:sp>
        <p:nvSpPr>
          <p:cNvPr id="115" name="Google Shape;115;p20"/>
          <p:cNvSpPr txBox="1"/>
          <p:nvPr>
            <p:ph idx="1" type="body"/>
          </p:nvPr>
        </p:nvSpPr>
        <p:spPr>
          <a:xfrm>
            <a:off x="6830025" y="833150"/>
            <a:ext cx="1901100" cy="2088600"/>
          </a:xfrm>
          <a:prstGeom prst="rect">
            <a:avLst/>
          </a:prstGeom>
          <a:solidFill>
            <a:srgbClr val="B6D7A8"/>
          </a:solidFill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10/1 Fast DevOps &amp; CD</a:t>
            </a:r>
            <a:endParaRPr sz="1600"/>
          </a:p>
          <a:p>
            <a:pPr indent="-336550" lvl="0" marL="274320" rtl="0" algn="l">
              <a:spcBef>
                <a:spcPts val="12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9 am to 5 pm weekdays only, no drama</a:t>
            </a:r>
            <a:endParaRPr sz="1700"/>
          </a:p>
          <a:p>
            <a:pPr indent="-336550" lvl="0" marL="27432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No observable gate</a:t>
            </a:r>
            <a:endParaRPr sz="1700"/>
          </a:p>
        </p:txBody>
      </p:sp>
      <p:sp>
        <p:nvSpPr>
          <p:cNvPr id="116" name="Google Shape;116;p20"/>
          <p:cNvSpPr txBox="1"/>
          <p:nvPr/>
        </p:nvSpPr>
        <p:spPr>
          <a:xfrm>
            <a:off x="188425" y="2832925"/>
            <a:ext cx="8589600" cy="780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rgbClr val="444444"/>
                </a:solidFill>
                <a:highlight>
                  <a:srgbClr val="FFFFFF"/>
                </a:highlight>
              </a:rPr>
              <a:t>“Amateurs practice until they get it right, but professionals practice         </a:t>
            </a:r>
            <a:br>
              <a:rPr lang="en" sz="1800">
                <a:solidFill>
                  <a:srgbClr val="444444"/>
                </a:solidFill>
                <a:highlight>
                  <a:srgbClr val="FFFFFF"/>
                </a:highlight>
              </a:rPr>
            </a:br>
            <a:r>
              <a:rPr lang="en" sz="1800">
                <a:solidFill>
                  <a:srgbClr val="444444"/>
                </a:solidFill>
                <a:highlight>
                  <a:srgbClr val="FFFFFF"/>
                </a:highlight>
              </a:rPr>
              <a:t>until they </a:t>
            </a:r>
            <a:r>
              <a:rPr i="1" lang="en" sz="1800">
                <a:solidFill>
                  <a:srgbClr val="444444"/>
                </a:solidFill>
                <a:highlight>
                  <a:srgbClr val="FFFFFF"/>
                </a:highlight>
              </a:rPr>
              <a:t>do not get it wrong</a:t>
            </a:r>
            <a:r>
              <a:rPr lang="en" sz="1800">
                <a:solidFill>
                  <a:srgbClr val="444444"/>
                </a:solidFill>
                <a:highlight>
                  <a:srgbClr val="FFFFFF"/>
                </a:highlight>
              </a:rPr>
              <a:t>”</a:t>
            </a:r>
            <a:r>
              <a:rPr lang="en" sz="1600">
                <a:solidFill>
                  <a:srgbClr val="444444"/>
                </a:solidFill>
                <a:highlight>
                  <a:srgbClr val="FFFFFF"/>
                </a:highlight>
              </a:rPr>
              <a:t> </a:t>
            </a:r>
            <a:r>
              <a:rPr lang="en" sz="1100">
                <a:solidFill>
                  <a:srgbClr val="444444"/>
                </a:solidFill>
                <a:highlight>
                  <a:srgbClr val="FFFFFF"/>
                </a:highlight>
              </a:rPr>
              <a:t>(as repeatedly told to musicians in training)</a:t>
            </a:r>
            <a:endParaRPr/>
          </a:p>
        </p:txBody>
      </p:sp>
      <p:sp>
        <p:nvSpPr>
          <p:cNvPr id="117" name="Google Shape;117;p20"/>
          <p:cNvSpPr txBox="1"/>
          <p:nvPr>
            <p:ph type="title"/>
          </p:nvPr>
        </p:nvSpPr>
        <p:spPr>
          <a:xfrm>
            <a:off x="311700" y="2857075"/>
            <a:ext cx="1697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Practice…</a:t>
            </a:r>
            <a:endParaRPr/>
          </a:p>
        </p:txBody>
      </p:sp>
      <p:sp>
        <p:nvSpPr>
          <p:cNvPr id="118" name="Google Shape;118;p20"/>
          <p:cNvSpPr txBox="1"/>
          <p:nvPr>
            <p:ph idx="1" type="body"/>
          </p:nvPr>
        </p:nvSpPr>
        <p:spPr>
          <a:xfrm>
            <a:off x="221025" y="3570323"/>
            <a:ext cx="1901100" cy="1689300"/>
          </a:xfrm>
          <a:prstGeom prst="rect">
            <a:avLst/>
          </a:prstGeom>
          <a:solidFill>
            <a:srgbClr val="F4CCCC"/>
          </a:solidFill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-336550" lvl="0" marL="27432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Lots forgotten</a:t>
            </a:r>
            <a:endParaRPr sz="1700"/>
          </a:p>
          <a:p>
            <a:pPr indent="-336550" lvl="0" marL="27432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Mgmt: “More careful pls, go slower maybe?”</a:t>
            </a:r>
            <a:endParaRPr sz="1700"/>
          </a:p>
        </p:txBody>
      </p:sp>
      <p:sp>
        <p:nvSpPr>
          <p:cNvPr id="119" name="Google Shape;119;p20"/>
          <p:cNvSpPr txBox="1"/>
          <p:nvPr/>
        </p:nvSpPr>
        <p:spPr>
          <a:xfrm>
            <a:off x="2433675" y="3607862"/>
            <a:ext cx="1930500" cy="16500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27432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</a:pPr>
            <a:r>
              <a:rPr lang="en" sz="1700">
                <a:solidFill>
                  <a:schemeClr val="dk2"/>
                </a:solidFill>
              </a:rPr>
              <a:t>Practice frequent enough to change team capability</a:t>
            </a:r>
            <a:endParaRPr sz="1500"/>
          </a:p>
        </p:txBody>
      </p:sp>
      <p:sp>
        <p:nvSpPr>
          <p:cNvPr id="120" name="Google Shape;120;p20"/>
          <p:cNvSpPr txBox="1"/>
          <p:nvPr>
            <p:ph idx="1" type="body"/>
          </p:nvPr>
        </p:nvSpPr>
        <p:spPr>
          <a:xfrm>
            <a:off x="4646325" y="3621149"/>
            <a:ext cx="1901100" cy="1504500"/>
          </a:xfrm>
          <a:prstGeom prst="rect">
            <a:avLst/>
          </a:prstGeom>
          <a:solidFill>
            <a:srgbClr val="D9EAD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27432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Practice paying off - everyone agrees.</a:t>
            </a:r>
            <a:endParaRPr sz="1900"/>
          </a:p>
        </p:txBody>
      </p:sp>
      <p:sp>
        <p:nvSpPr>
          <p:cNvPr id="121" name="Google Shape;121;p20"/>
          <p:cNvSpPr txBox="1"/>
          <p:nvPr>
            <p:ph idx="1" type="body"/>
          </p:nvPr>
        </p:nvSpPr>
        <p:spPr>
          <a:xfrm>
            <a:off x="6764125" y="3621150"/>
            <a:ext cx="1901100" cy="1504500"/>
          </a:xfrm>
          <a:prstGeom prst="rect">
            <a:avLst/>
          </a:prstGeom>
          <a:solidFill>
            <a:srgbClr val="B6D7A8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9250" lvl="0" marL="27432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Practice has eliminated errors</a:t>
            </a:r>
            <a:endParaRPr sz="19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4750" y="126442"/>
            <a:ext cx="6822875" cy="4621959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1"/>
          <p:cNvSpPr txBox="1"/>
          <p:nvPr>
            <p:ph type="title"/>
          </p:nvPr>
        </p:nvSpPr>
        <p:spPr>
          <a:xfrm>
            <a:off x="311700" y="169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Bad Branching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models</a:t>
            </a:r>
            <a:endParaRPr/>
          </a:p>
        </p:txBody>
      </p:sp>
      <p:sp>
        <p:nvSpPr>
          <p:cNvPr id="128" name="Google Shape;128;p21"/>
          <p:cNvSpPr txBox="1"/>
          <p:nvPr>
            <p:ph idx="1" type="body"/>
          </p:nvPr>
        </p:nvSpPr>
        <p:spPr>
          <a:xfrm>
            <a:off x="253650" y="1290350"/>
            <a:ext cx="1901100" cy="3773100"/>
          </a:xfrm>
          <a:prstGeom prst="rect">
            <a:avLst/>
          </a:prstGeom>
          <a:solidFill>
            <a:srgbClr val="F4CCCC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1/100 Slow Enterprise</a:t>
            </a:r>
            <a:endParaRPr b="1" sz="2000"/>
          </a:p>
          <a:p>
            <a:pPr indent="-342900" lvl="0" marL="27432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Merge close to release date is the intention</a:t>
            </a:r>
            <a:endParaRPr/>
          </a:p>
          <a:p>
            <a:pPr indent="-342900" lvl="0" marL="27432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Merge pain !!</a:t>
            </a:r>
            <a:endParaRPr/>
          </a:p>
          <a:p>
            <a:pPr indent="-342900" lvl="0" marL="27432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“Unmerge” is a problematic thing, late in </a:t>
            </a:r>
            <a:r>
              <a:rPr lang="en"/>
              <a:t>development</a:t>
            </a:r>
            <a:endParaRPr/>
          </a:p>
        </p:txBody>
      </p:sp>
      <p:sp>
        <p:nvSpPr>
          <p:cNvPr id="129" name="Google Shape;129;p21"/>
          <p:cNvSpPr txBox="1"/>
          <p:nvPr/>
        </p:nvSpPr>
        <p:spPr>
          <a:xfrm>
            <a:off x="2234300" y="4809775"/>
            <a:ext cx="69096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hlinkClick r:id="rId4"/>
              </a:rPr>
              <a:t>https://paulhammant.com/blog/branch_by_abstraction.html</a:t>
            </a:r>
            <a:r>
              <a:rPr lang="en" sz="1200">
                <a:solidFill>
                  <a:schemeClr val="dk2"/>
                </a:solidFill>
              </a:rPr>
              <a:t> (2007) - also used in CD  book (2010)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2"/>
          <p:cNvSpPr txBox="1"/>
          <p:nvPr>
            <p:ph type="title"/>
          </p:nvPr>
        </p:nvSpPr>
        <p:spPr>
          <a:xfrm>
            <a:off x="311700" y="169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Traditional Trunk-Based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Development</a:t>
            </a:r>
            <a:endParaRPr/>
          </a:p>
        </p:txBody>
      </p:sp>
      <p:sp>
        <p:nvSpPr>
          <p:cNvPr id="135" name="Google Shape;135;p22"/>
          <p:cNvSpPr txBox="1"/>
          <p:nvPr/>
        </p:nvSpPr>
        <p:spPr>
          <a:xfrm>
            <a:off x="2524875" y="4802500"/>
            <a:ext cx="55419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From </a:t>
            </a:r>
            <a:r>
              <a:rPr lang="en" sz="1200" u="sng">
                <a:solidFill>
                  <a:schemeClr val="hlink"/>
                </a:solidFill>
                <a:hlinkClick r:id="rId3"/>
              </a:rPr>
              <a:t>TrunkBasedDevelopment.com</a:t>
            </a:r>
            <a:r>
              <a:rPr lang="en" sz="1200">
                <a:solidFill>
                  <a:schemeClr val="dk2"/>
                </a:solidFill>
              </a:rPr>
              <a:t> (2017)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136" name="Google Shape;136;p22"/>
          <p:cNvSpPr txBox="1"/>
          <p:nvPr>
            <p:ph idx="1" type="body"/>
          </p:nvPr>
        </p:nvSpPr>
        <p:spPr>
          <a:xfrm>
            <a:off x="235500" y="1301250"/>
            <a:ext cx="2112600" cy="3755100"/>
          </a:xfrm>
          <a:prstGeom prst="rect">
            <a:avLst/>
          </a:prstGeom>
          <a:solidFill>
            <a:srgbClr val="FCE5CD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1/10 </a:t>
            </a:r>
            <a:r>
              <a:rPr b="1" lang="en" sz="1700"/>
              <a:t>Better Enterprise</a:t>
            </a:r>
            <a:endParaRPr b="1" sz="1700"/>
          </a:p>
          <a:p>
            <a:pPr indent="-336550" lvl="0" marL="274320" rtl="0" algn="l">
              <a:spcBef>
                <a:spcPts val="12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Nobody commits &amp; pushes to trunk (or main) if it breaks the build</a:t>
            </a:r>
            <a:endParaRPr sz="1700"/>
          </a:p>
          <a:p>
            <a:pPr indent="-336550" lvl="0" marL="27432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Feature flags or Toggles prevent the unmerge scenario</a:t>
            </a:r>
            <a:endParaRPr sz="1700"/>
          </a:p>
        </p:txBody>
      </p:sp>
      <p:pic>
        <p:nvPicPr>
          <p:cNvPr id="137" name="Google Shape;13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16000" y="1315200"/>
            <a:ext cx="6626400" cy="29946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8" name="Google Shape;138;p22"/>
          <p:cNvCxnSpPr/>
          <p:nvPr/>
        </p:nvCxnSpPr>
        <p:spPr>
          <a:xfrm>
            <a:off x="3380625" y="979375"/>
            <a:ext cx="3830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ot"/>
            <a:round/>
            <a:headEnd len="med" w="med" type="oval"/>
            <a:tailEnd len="med" w="med" type="oval"/>
          </a:ln>
        </p:spPr>
      </p:cxnSp>
      <p:sp>
        <p:nvSpPr>
          <p:cNvPr id="139" name="Google Shape;139;p22"/>
          <p:cNvSpPr txBox="1"/>
          <p:nvPr/>
        </p:nvSpPr>
        <p:spPr>
          <a:xfrm>
            <a:off x="4280175" y="517675"/>
            <a:ext cx="4178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</a:rPr>
              <a:t>One week duration</a:t>
            </a:r>
            <a:endParaRPr sz="2000">
              <a:solidFill>
                <a:schemeClr val="dk2"/>
              </a:solidFill>
            </a:endParaRPr>
          </a:p>
        </p:txBody>
      </p:sp>
      <p:sp>
        <p:nvSpPr>
          <p:cNvPr id="140" name="Google Shape;140;p22"/>
          <p:cNvSpPr txBox="1"/>
          <p:nvPr/>
        </p:nvSpPr>
        <p:spPr>
          <a:xfrm>
            <a:off x="5023228" y="1448042"/>
            <a:ext cx="1071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 SemiBold"/>
                <a:ea typeface="Montserrat SemiBold"/>
                <a:cs typeface="Montserrat SemiBold"/>
                <a:sym typeface="Montserrat SemiBold"/>
              </a:rPr>
              <a:t>or 2024_27</a:t>
            </a:r>
            <a:endParaRPr sz="6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41" name="Google Shape;141;p22"/>
          <p:cNvSpPr txBox="1"/>
          <p:nvPr/>
        </p:nvSpPr>
        <p:spPr>
          <a:xfrm>
            <a:off x="7615803" y="1440771"/>
            <a:ext cx="1071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 SemiBold"/>
                <a:ea typeface="Montserrat SemiBold"/>
                <a:cs typeface="Montserrat SemiBold"/>
                <a:sym typeface="Montserrat SemiBold"/>
              </a:rPr>
              <a:t>or 2024_28</a:t>
            </a:r>
            <a:endParaRPr sz="6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/>
          <p:nvPr>
            <p:ph type="title"/>
          </p:nvPr>
        </p:nvSpPr>
        <p:spPr>
          <a:xfrm>
            <a:off x="311700" y="169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Better TBD</a:t>
            </a:r>
            <a:endParaRPr/>
          </a:p>
        </p:txBody>
      </p:sp>
      <p:pic>
        <p:nvPicPr>
          <p:cNvPr id="147" name="Google Shape;14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6000" y="1315200"/>
            <a:ext cx="6626400" cy="29946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8" name="Google Shape;148;p23"/>
          <p:cNvCxnSpPr/>
          <p:nvPr/>
        </p:nvCxnSpPr>
        <p:spPr>
          <a:xfrm>
            <a:off x="3380625" y="979375"/>
            <a:ext cx="3830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ot"/>
            <a:round/>
            <a:headEnd len="med" w="med" type="oval"/>
            <a:tailEnd len="med" w="med" type="oval"/>
          </a:ln>
        </p:spPr>
      </p:cxnSp>
      <p:sp>
        <p:nvSpPr>
          <p:cNvPr id="149" name="Google Shape;149;p23"/>
          <p:cNvSpPr txBox="1"/>
          <p:nvPr/>
        </p:nvSpPr>
        <p:spPr>
          <a:xfrm>
            <a:off x="4280175" y="517675"/>
            <a:ext cx="4178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</a:rPr>
              <a:t>One </a:t>
            </a:r>
            <a:r>
              <a:rPr b="1" lang="en" sz="2000" u="sng">
                <a:solidFill>
                  <a:schemeClr val="dk2"/>
                </a:solidFill>
              </a:rPr>
              <a:t>day</a:t>
            </a:r>
            <a:r>
              <a:rPr lang="en" sz="2000">
                <a:solidFill>
                  <a:schemeClr val="dk2"/>
                </a:solidFill>
              </a:rPr>
              <a:t> duration</a:t>
            </a:r>
            <a:endParaRPr sz="2000">
              <a:solidFill>
                <a:schemeClr val="dk2"/>
              </a:solidFill>
            </a:endParaRPr>
          </a:p>
        </p:txBody>
      </p:sp>
      <p:sp>
        <p:nvSpPr>
          <p:cNvPr id="150" name="Google Shape;150;p23"/>
          <p:cNvSpPr txBox="1"/>
          <p:nvPr>
            <p:ph idx="1" type="body"/>
          </p:nvPr>
        </p:nvSpPr>
        <p:spPr>
          <a:xfrm>
            <a:off x="211025" y="1315200"/>
            <a:ext cx="2112600" cy="3307500"/>
          </a:xfrm>
          <a:prstGeom prst="rect">
            <a:avLst/>
          </a:prstGeom>
          <a:solidFill>
            <a:srgbClr val="D9EAD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1/1 Transitional</a:t>
            </a:r>
            <a:br>
              <a:rPr lang="en" sz="1900"/>
            </a:br>
            <a:endParaRPr sz="1700"/>
          </a:p>
          <a:p>
            <a:pPr indent="-336550" lvl="0" marL="27432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Same “n</a:t>
            </a:r>
            <a:r>
              <a:rPr lang="en" sz="1700"/>
              <a:t>obody </a:t>
            </a:r>
            <a:r>
              <a:rPr lang="en" sz="1700"/>
              <a:t>breaks the build”</a:t>
            </a:r>
            <a:endParaRPr sz="1700"/>
          </a:p>
          <a:p>
            <a:pPr indent="-336550" lvl="0" marL="27432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Flag/Toggles again</a:t>
            </a:r>
            <a:endParaRPr sz="1700"/>
          </a:p>
          <a:p>
            <a:pPr indent="-336550" lvl="0" marL="27432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“Branch by Abstraction” for longer to achieve change</a:t>
            </a:r>
            <a:endParaRPr sz="1700"/>
          </a:p>
        </p:txBody>
      </p:sp>
      <p:cxnSp>
        <p:nvCxnSpPr>
          <p:cNvPr id="151" name="Google Shape;151;p23"/>
          <p:cNvCxnSpPr/>
          <p:nvPr/>
        </p:nvCxnSpPr>
        <p:spPr>
          <a:xfrm>
            <a:off x="4668375" y="1465243"/>
            <a:ext cx="1017900" cy="0"/>
          </a:xfrm>
          <a:prstGeom prst="straightConnector1">
            <a:avLst/>
          </a:prstGeom>
          <a:noFill/>
          <a:ln cap="flat" cmpd="sng" w="114300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" name="Google Shape;152;p23"/>
          <p:cNvCxnSpPr/>
          <p:nvPr/>
        </p:nvCxnSpPr>
        <p:spPr>
          <a:xfrm>
            <a:off x="7300175" y="1465243"/>
            <a:ext cx="1017900" cy="0"/>
          </a:xfrm>
          <a:prstGeom prst="straightConnector1">
            <a:avLst/>
          </a:prstGeom>
          <a:noFill/>
          <a:ln cap="flat" cmpd="sng" w="114300">
            <a:solidFill>
              <a:srgbClr val="CCCC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3" name="Google Shape;153;p23"/>
          <p:cNvSpPr txBox="1"/>
          <p:nvPr/>
        </p:nvSpPr>
        <p:spPr>
          <a:xfrm>
            <a:off x="4641823" y="1288375"/>
            <a:ext cx="1654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 SemiBold"/>
                <a:ea typeface="Montserrat SemiBold"/>
                <a:cs typeface="Montserrat SemiBold"/>
                <a:sym typeface="Montserrat SemiBold"/>
              </a:rPr>
              <a:t>Release</a:t>
            </a:r>
            <a:r>
              <a:rPr lang="en" sz="1000">
                <a:latin typeface="Montserrat SemiBold"/>
                <a:ea typeface="Montserrat SemiBold"/>
                <a:cs typeface="Montserrat SemiBold"/>
                <a:sym typeface="Montserrat SemiBold"/>
              </a:rPr>
              <a:t> 2024_189</a:t>
            </a:r>
            <a:endParaRPr sz="6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54" name="Google Shape;154;p23"/>
          <p:cNvSpPr txBox="1"/>
          <p:nvPr/>
        </p:nvSpPr>
        <p:spPr>
          <a:xfrm>
            <a:off x="7463403" y="1288371"/>
            <a:ext cx="1071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 SemiBold"/>
                <a:ea typeface="Montserrat SemiBold"/>
                <a:cs typeface="Montserrat SemiBold"/>
                <a:sym typeface="Montserrat SemiBold"/>
              </a:rPr>
              <a:t>Rel</a:t>
            </a:r>
            <a:r>
              <a:rPr lang="en" sz="1000">
                <a:latin typeface="Montserrat SemiBold"/>
                <a:ea typeface="Montserrat SemiBold"/>
                <a:cs typeface="Montserrat SemiBold"/>
                <a:sym typeface="Montserrat SemiBold"/>
              </a:rPr>
              <a:t> 2024_189</a:t>
            </a:r>
            <a:endParaRPr sz="6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55" name="Google Shape;155;p23"/>
          <p:cNvSpPr txBox="1"/>
          <p:nvPr/>
        </p:nvSpPr>
        <p:spPr>
          <a:xfrm>
            <a:off x="2850200" y="4355325"/>
            <a:ext cx="5422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GitHub-style “Pull Requests” much more likely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/>
          <p:nvPr>
            <p:ph type="title"/>
          </p:nvPr>
        </p:nvSpPr>
        <p:spPr>
          <a:xfrm>
            <a:off x="311700" y="169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Google-class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TBD</a:t>
            </a:r>
            <a:endParaRPr/>
          </a:p>
        </p:txBody>
      </p:sp>
      <p:cxnSp>
        <p:nvCxnSpPr>
          <p:cNvPr id="161" name="Google Shape;161;p24"/>
          <p:cNvCxnSpPr/>
          <p:nvPr/>
        </p:nvCxnSpPr>
        <p:spPr>
          <a:xfrm>
            <a:off x="3380625" y="1284175"/>
            <a:ext cx="3830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ot"/>
            <a:round/>
            <a:headEnd len="med" w="med" type="oval"/>
            <a:tailEnd len="med" w="med" type="oval"/>
          </a:ln>
        </p:spPr>
      </p:cxnSp>
      <p:sp>
        <p:nvSpPr>
          <p:cNvPr id="162" name="Google Shape;162;p24"/>
          <p:cNvSpPr txBox="1"/>
          <p:nvPr/>
        </p:nvSpPr>
        <p:spPr>
          <a:xfrm>
            <a:off x="4280175" y="822475"/>
            <a:ext cx="41787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2"/>
                </a:solidFill>
              </a:rPr>
              <a:t>One </a:t>
            </a:r>
            <a:r>
              <a:rPr b="1" lang="en" sz="2100" u="sng">
                <a:solidFill>
                  <a:schemeClr val="dk2"/>
                </a:solidFill>
              </a:rPr>
              <a:t>day</a:t>
            </a:r>
            <a:r>
              <a:rPr lang="en" sz="2100">
                <a:solidFill>
                  <a:schemeClr val="dk2"/>
                </a:solidFill>
              </a:rPr>
              <a:t> duration</a:t>
            </a:r>
            <a:endParaRPr sz="2100">
              <a:solidFill>
                <a:schemeClr val="dk2"/>
              </a:solidFill>
            </a:endParaRPr>
          </a:p>
        </p:txBody>
      </p:sp>
      <p:sp>
        <p:nvSpPr>
          <p:cNvPr id="163" name="Google Shape;163;p24"/>
          <p:cNvSpPr txBox="1"/>
          <p:nvPr/>
        </p:nvSpPr>
        <p:spPr>
          <a:xfrm>
            <a:off x="3867333" y="2606175"/>
            <a:ext cx="766200" cy="492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 SemiBold"/>
                <a:ea typeface="Montserrat SemiBold"/>
                <a:cs typeface="Montserrat SemiBold"/>
                <a:sym typeface="Montserrat SemiBold"/>
              </a:rPr>
              <a:t>Release 23364</a:t>
            </a:r>
            <a:endParaRPr sz="6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64" name="Google Shape;164;p24"/>
          <p:cNvSpPr txBox="1"/>
          <p:nvPr/>
        </p:nvSpPr>
        <p:spPr>
          <a:xfrm>
            <a:off x="2537575" y="4355325"/>
            <a:ext cx="6144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</a:rPr>
              <a:t>GitHub-style “Pull Requests” or a patch queue</a:t>
            </a:r>
            <a:endParaRPr sz="1900">
              <a:solidFill>
                <a:schemeClr val="dk2"/>
              </a:solidFill>
            </a:endParaRPr>
          </a:p>
        </p:txBody>
      </p:sp>
      <p:sp>
        <p:nvSpPr>
          <p:cNvPr id="165" name="Google Shape;165;p24"/>
          <p:cNvSpPr txBox="1"/>
          <p:nvPr>
            <p:ph idx="1" type="body"/>
          </p:nvPr>
        </p:nvSpPr>
        <p:spPr>
          <a:xfrm>
            <a:off x="260800" y="1307925"/>
            <a:ext cx="1914900" cy="3509100"/>
          </a:xfrm>
          <a:prstGeom prst="rect">
            <a:avLst/>
          </a:prstGeom>
          <a:solidFill>
            <a:srgbClr val="B6D7A8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10/1 Fast DevOps &amp; CD</a:t>
            </a:r>
            <a:endParaRPr b="1" sz="1700"/>
          </a:p>
          <a:p>
            <a:pPr indent="-336550" lvl="0" marL="274320" rtl="0" algn="l">
              <a:spcBef>
                <a:spcPts val="12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N</a:t>
            </a:r>
            <a:r>
              <a:rPr lang="en" sz="1700"/>
              <a:t>obody breaks the build</a:t>
            </a:r>
            <a:endParaRPr sz="1700"/>
          </a:p>
          <a:p>
            <a:pPr indent="-336550" lvl="0" marL="27432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Flag/Toggles</a:t>
            </a:r>
            <a:endParaRPr sz="1700"/>
          </a:p>
          <a:p>
            <a:pPr indent="-336550" lvl="0" marL="27432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Branch by Abstraction</a:t>
            </a:r>
            <a:endParaRPr sz="1700"/>
          </a:p>
          <a:p>
            <a:pPr indent="-336550" lvl="0" marL="27432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No release branches - only tags</a:t>
            </a:r>
            <a:endParaRPr sz="1700"/>
          </a:p>
        </p:txBody>
      </p:sp>
      <p:pic>
        <p:nvPicPr>
          <p:cNvPr id="166" name="Google Shape;16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6078" y="1515425"/>
            <a:ext cx="6677296" cy="9447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7" name="Google Shape;167;p24"/>
          <p:cNvCxnSpPr>
            <a:stCxn id="163" idx="0"/>
          </p:cNvCxnSpPr>
          <p:nvPr/>
        </p:nvCxnSpPr>
        <p:spPr>
          <a:xfrm rot="10800000">
            <a:off x="4250433" y="2444475"/>
            <a:ext cx="0" cy="16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8" name="Google Shape;168;p24"/>
          <p:cNvSpPr txBox="1"/>
          <p:nvPr/>
        </p:nvSpPr>
        <p:spPr>
          <a:xfrm>
            <a:off x="4381300" y="3186978"/>
            <a:ext cx="766200" cy="492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 SemiBold"/>
                <a:ea typeface="Montserrat SemiBold"/>
                <a:cs typeface="Montserrat SemiBold"/>
                <a:sym typeface="Montserrat SemiBold"/>
              </a:rPr>
              <a:t>Release 23365</a:t>
            </a:r>
            <a:endParaRPr sz="6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169" name="Google Shape;169;p24"/>
          <p:cNvCxnSpPr>
            <a:stCxn id="168" idx="0"/>
          </p:cNvCxnSpPr>
          <p:nvPr/>
        </p:nvCxnSpPr>
        <p:spPr>
          <a:xfrm rot="10800000">
            <a:off x="4762600" y="2462478"/>
            <a:ext cx="1800" cy="72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0" name="Google Shape;170;p24"/>
          <p:cNvSpPr txBox="1"/>
          <p:nvPr/>
        </p:nvSpPr>
        <p:spPr>
          <a:xfrm>
            <a:off x="4857933" y="2606175"/>
            <a:ext cx="766200" cy="492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 SemiBold"/>
                <a:ea typeface="Montserrat SemiBold"/>
                <a:cs typeface="Montserrat SemiBold"/>
                <a:sym typeface="Montserrat SemiBold"/>
              </a:rPr>
              <a:t>Release 23366</a:t>
            </a:r>
            <a:endParaRPr sz="6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171" name="Google Shape;171;p24"/>
          <p:cNvCxnSpPr>
            <a:stCxn id="170" idx="0"/>
          </p:cNvCxnSpPr>
          <p:nvPr/>
        </p:nvCxnSpPr>
        <p:spPr>
          <a:xfrm rot="10800000">
            <a:off x="5241033" y="2444475"/>
            <a:ext cx="0" cy="16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2" name="Google Shape;172;p24"/>
          <p:cNvSpPr txBox="1"/>
          <p:nvPr/>
        </p:nvSpPr>
        <p:spPr>
          <a:xfrm>
            <a:off x="5371900" y="3186978"/>
            <a:ext cx="766200" cy="492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 SemiBold"/>
                <a:ea typeface="Montserrat SemiBold"/>
                <a:cs typeface="Montserrat SemiBold"/>
                <a:sym typeface="Montserrat SemiBold"/>
              </a:rPr>
              <a:t>Release 23367</a:t>
            </a:r>
            <a:endParaRPr sz="6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173" name="Google Shape;173;p24"/>
          <p:cNvCxnSpPr>
            <a:stCxn id="172" idx="0"/>
          </p:cNvCxnSpPr>
          <p:nvPr/>
        </p:nvCxnSpPr>
        <p:spPr>
          <a:xfrm rot="10800000">
            <a:off x="5753200" y="2462478"/>
            <a:ext cx="1800" cy="72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4" name="Google Shape;174;p24"/>
          <p:cNvSpPr txBox="1"/>
          <p:nvPr/>
        </p:nvSpPr>
        <p:spPr>
          <a:xfrm>
            <a:off x="5848533" y="2606175"/>
            <a:ext cx="766200" cy="492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 SemiBold"/>
                <a:ea typeface="Montserrat SemiBold"/>
                <a:cs typeface="Montserrat SemiBold"/>
                <a:sym typeface="Montserrat SemiBold"/>
              </a:rPr>
              <a:t>Release 23368</a:t>
            </a:r>
            <a:endParaRPr sz="6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175" name="Google Shape;175;p24"/>
          <p:cNvCxnSpPr>
            <a:stCxn id="174" idx="0"/>
          </p:cNvCxnSpPr>
          <p:nvPr/>
        </p:nvCxnSpPr>
        <p:spPr>
          <a:xfrm rot="10800000">
            <a:off x="6231633" y="2444475"/>
            <a:ext cx="0" cy="16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6" name="Google Shape;176;p24"/>
          <p:cNvSpPr txBox="1"/>
          <p:nvPr/>
        </p:nvSpPr>
        <p:spPr>
          <a:xfrm>
            <a:off x="6362500" y="3186978"/>
            <a:ext cx="766200" cy="492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 SemiBold"/>
                <a:ea typeface="Montserrat SemiBold"/>
                <a:cs typeface="Montserrat SemiBold"/>
                <a:sym typeface="Montserrat SemiBold"/>
              </a:rPr>
              <a:t>Release 23369</a:t>
            </a:r>
            <a:endParaRPr sz="6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177" name="Google Shape;177;p24"/>
          <p:cNvCxnSpPr>
            <a:stCxn id="176" idx="0"/>
          </p:cNvCxnSpPr>
          <p:nvPr/>
        </p:nvCxnSpPr>
        <p:spPr>
          <a:xfrm rot="10800000">
            <a:off x="6743800" y="2462478"/>
            <a:ext cx="1800" cy="72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8" name="Google Shape;178;p24"/>
          <p:cNvSpPr txBox="1"/>
          <p:nvPr/>
        </p:nvSpPr>
        <p:spPr>
          <a:xfrm>
            <a:off x="6839133" y="2606175"/>
            <a:ext cx="766200" cy="492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 SemiBold"/>
                <a:ea typeface="Montserrat SemiBold"/>
                <a:cs typeface="Montserrat SemiBold"/>
                <a:sym typeface="Montserrat SemiBold"/>
              </a:rPr>
              <a:t>Release 23370</a:t>
            </a:r>
            <a:endParaRPr sz="6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179" name="Google Shape;179;p24"/>
          <p:cNvCxnSpPr>
            <a:stCxn id="178" idx="0"/>
          </p:cNvCxnSpPr>
          <p:nvPr/>
        </p:nvCxnSpPr>
        <p:spPr>
          <a:xfrm rot="10800000">
            <a:off x="7222233" y="2444475"/>
            <a:ext cx="0" cy="16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0" name="Google Shape;180;p24"/>
          <p:cNvSpPr txBox="1"/>
          <p:nvPr/>
        </p:nvSpPr>
        <p:spPr>
          <a:xfrm>
            <a:off x="7353100" y="3186978"/>
            <a:ext cx="766200" cy="492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 SemiBold"/>
                <a:ea typeface="Montserrat SemiBold"/>
                <a:cs typeface="Montserrat SemiBold"/>
                <a:sym typeface="Montserrat SemiBold"/>
              </a:rPr>
              <a:t>Release 23372</a:t>
            </a:r>
            <a:endParaRPr sz="6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181" name="Google Shape;181;p24"/>
          <p:cNvCxnSpPr>
            <a:stCxn id="180" idx="0"/>
          </p:cNvCxnSpPr>
          <p:nvPr/>
        </p:nvCxnSpPr>
        <p:spPr>
          <a:xfrm rot="10800000">
            <a:off x="7734400" y="2462478"/>
            <a:ext cx="1800" cy="72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2" name="Google Shape;182;p24"/>
          <p:cNvSpPr txBox="1"/>
          <p:nvPr/>
        </p:nvSpPr>
        <p:spPr>
          <a:xfrm>
            <a:off x="7844275" y="2606175"/>
            <a:ext cx="766200" cy="492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 SemiBold"/>
                <a:ea typeface="Montserrat SemiBold"/>
                <a:cs typeface="Montserrat SemiBold"/>
                <a:sym typeface="Montserrat SemiBold"/>
              </a:rPr>
              <a:t>Release 23373</a:t>
            </a:r>
            <a:endParaRPr sz="6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183" name="Google Shape;183;p24"/>
          <p:cNvCxnSpPr>
            <a:stCxn id="182" idx="0"/>
          </p:cNvCxnSpPr>
          <p:nvPr/>
        </p:nvCxnSpPr>
        <p:spPr>
          <a:xfrm rot="10800000">
            <a:off x="8227375" y="2444475"/>
            <a:ext cx="0" cy="16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4" name="Google Shape;184;p24"/>
          <p:cNvSpPr txBox="1"/>
          <p:nvPr/>
        </p:nvSpPr>
        <p:spPr>
          <a:xfrm>
            <a:off x="2876733" y="2606175"/>
            <a:ext cx="766200" cy="492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 SemiBold"/>
                <a:ea typeface="Montserrat SemiBold"/>
                <a:cs typeface="Montserrat SemiBold"/>
                <a:sym typeface="Montserrat SemiBold"/>
              </a:rPr>
              <a:t>Release 23362</a:t>
            </a:r>
            <a:endParaRPr sz="6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185" name="Google Shape;185;p24"/>
          <p:cNvCxnSpPr>
            <a:stCxn id="184" idx="0"/>
          </p:cNvCxnSpPr>
          <p:nvPr/>
        </p:nvCxnSpPr>
        <p:spPr>
          <a:xfrm rot="10800000">
            <a:off x="3259833" y="2444475"/>
            <a:ext cx="0" cy="16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6" name="Google Shape;186;p24"/>
          <p:cNvSpPr txBox="1"/>
          <p:nvPr/>
        </p:nvSpPr>
        <p:spPr>
          <a:xfrm>
            <a:off x="3390700" y="3186978"/>
            <a:ext cx="766200" cy="492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 SemiBold"/>
                <a:ea typeface="Montserrat SemiBold"/>
                <a:cs typeface="Montserrat SemiBold"/>
                <a:sym typeface="Montserrat SemiBold"/>
              </a:rPr>
              <a:t>Release 23363</a:t>
            </a:r>
            <a:endParaRPr sz="6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187" name="Google Shape;187;p24"/>
          <p:cNvCxnSpPr>
            <a:stCxn id="186" idx="0"/>
          </p:cNvCxnSpPr>
          <p:nvPr/>
        </p:nvCxnSpPr>
        <p:spPr>
          <a:xfrm rot="10800000">
            <a:off x="3772000" y="2462478"/>
            <a:ext cx="1800" cy="72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8" name="Google Shape;188;p24"/>
          <p:cNvSpPr txBox="1"/>
          <p:nvPr/>
        </p:nvSpPr>
        <p:spPr>
          <a:xfrm>
            <a:off x="2400100" y="3186978"/>
            <a:ext cx="766200" cy="492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 SemiBold"/>
                <a:ea typeface="Montserrat SemiBold"/>
                <a:cs typeface="Montserrat SemiBold"/>
                <a:sym typeface="Montserrat SemiBold"/>
              </a:rPr>
              <a:t>Release 23361</a:t>
            </a:r>
            <a:endParaRPr sz="6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189" name="Google Shape;189;p24"/>
          <p:cNvCxnSpPr>
            <a:stCxn id="188" idx="0"/>
          </p:cNvCxnSpPr>
          <p:nvPr/>
        </p:nvCxnSpPr>
        <p:spPr>
          <a:xfrm rot="10800000">
            <a:off x="2781400" y="2462478"/>
            <a:ext cx="1800" cy="72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0" name="Google Shape;190;p24"/>
          <p:cNvCxnSpPr/>
          <p:nvPr/>
        </p:nvCxnSpPr>
        <p:spPr>
          <a:xfrm>
            <a:off x="6944200" y="1673793"/>
            <a:ext cx="1592100" cy="3600"/>
          </a:xfrm>
          <a:prstGeom prst="straightConnector1">
            <a:avLst/>
          </a:prstGeom>
          <a:noFill/>
          <a:ln cap="flat" cmpd="sng" w="1524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Case Study - </a:t>
            </a:r>
            <a:r>
              <a:rPr lang="en"/>
              <a:t>Big</a:t>
            </a:r>
            <a:r>
              <a:rPr lang="en"/>
              <a:t> FX bank</a:t>
            </a:r>
            <a:endParaRPr/>
          </a:p>
        </p:txBody>
      </p:sp>
      <p:sp>
        <p:nvSpPr>
          <p:cNvPr id="196" name="Google Shape;196;p25"/>
          <p:cNvSpPr txBox="1"/>
          <p:nvPr>
            <p:ph idx="1" type="body"/>
          </p:nvPr>
        </p:nvSpPr>
        <p:spPr>
          <a:xfrm>
            <a:off x="311700" y="1152475"/>
            <a:ext cx="8129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180 </a:t>
            </a:r>
            <a:r>
              <a:rPr lang="en"/>
              <a:t>people</a:t>
            </a:r>
            <a:r>
              <a:rPr lang="en"/>
              <a:t> in the IT group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12 delivery teams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Bad branching model in terrible legacy</a:t>
            </a:r>
            <a:br>
              <a:rPr lang="en"/>
            </a:br>
            <a:r>
              <a:rPr lang="en"/>
              <a:t>VCS technology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Lots of release drama, and lateness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 led them to:</a:t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Trunk Based Development in new (faster VCS </a:t>
            </a:r>
            <a:r>
              <a:rPr lang="en"/>
              <a:t>technology</a:t>
            </a:r>
            <a:r>
              <a:rPr lang="en"/>
              <a:t>)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Uniform build technology 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Test automation for the first time. 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One team at a time, we took six weeks to migrate all teams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We delivered all the functional commitments and this non-functional devops-ish change and went live two weeks early.</a:t>
            </a:r>
            <a:endParaRPr/>
          </a:p>
        </p:txBody>
      </p:sp>
      <p:pic>
        <p:nvPicPr>
          <p:cNvPr id="197" name="Google Shape;19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8050" y="121025"/>
            <a:ext cx="4162949" cy="282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20"/>
              <a:t>More differentiators: pre-prod environments (QA, UAT, etc)</a:t>
            </a:r>
            <a:endParaRPr sz="2420"/>
          </a:p>
        </p:txBody>
      </p:sp>
      <p:sp>
        <p:nvSpPr>
          <p:cNvPr id="203" name="Google Shape;203;p26"/>
          <p:cNvSpPr txBox="1"/>
          <p:nvPr>
            <p:ph idx="1" type="body"/>
          </p:nvPr>
        </p:nvSpPr>
        <p:spPr>
          <a:xfrm>
            <a:off x="253650" y="1137950"/>
            <a:ext cx="1901100" cy="3851100"/>
          </a:xfrm>
          <a:prstGeom prst="rect">
            <a:avLst/>
          </a:prstGeom>
          <a:solidFill>
            <a:srgbClr val="F4CCCC"/>
          </a:solidFill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1/100 Slow Enterprise</a:t>
            </a:r>
            <a:endParaRPr b="1"/>
          </a:p>
          <a:p>
            <a:pPr indent="-330200" lvl="0" marL="27432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Hand-built ages ago. Know-how stored in people’s heads (not source control, nor paper)</a:t>
            </a:r>
            <a:br>
              <a:rPr lang="en" sz="1600"/>
            </a:br>
            <a:br>
              <a:rPr lang="en" sz="1600"/>
            </a:br>
            <a:endParaRPr sz="1600"/>
          </a:p>
          <a:p>
            <a:pPr indent="-330200" lvl="0" marL="27432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“No we can’t make a QA2”</a:t>
            </a:r>
            <a:endParaRPr sz="1600"/>
          </a:p>
        </p:txBody>
      </p:sp>
      <p:sp>
        <p:nvSpPr>
          <p:cNvPr id="204" name="Google Shape;204;p26"/>
          <p:cNvSpPr txBox="1"/>
          <p:nvPr>
            <p:ph idx="1" type="body"/>
          </p:nvPr>
        </p:nvSpPr>
        <p:spPr>
          <a:xfrm>
            <a:off x="2433675" y="1137950"/>
            <a:ext cx="1901100" cy="3851100"/>
          </a:xfrm>
          <a:prstGeom prst="rect">
            <a:avLst/>
          </a:prstGeom>
          <a:solidFill>
            <a:srgbClr val="FCE5CD"/>
          </a:solidFill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/>
              <a:t>1/10 Better Enterprise</a:t>
            </a:r>
            <a:endParaRPr b="1" sz="2100"/>
          </a:p>
          <a:p>
            <a:pPr indent="-321310" lvl="0" marL="27432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1717"/>
              <a:t>Some scripts in trunk</a:t>
            </a:r>
            <a:br>
              <a:rPr lang="en" sz="1717"/>
            </a:br>
            <a:endParaRPr sz="1717"/>
          </a:p>
          <a:p>
            <a:pPr indent="-321310" lvl="0" marL="27432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717"/>
              <a:t>QA rebuilt from time to time </a:t>
            </a:r>
            <a:br>
              <a:rPr lang="en" sz="1717"/>
            </a:br>
            <a:endParaRPr sz="1717"/>
          </a:p>
          <a:p>
            <a:pPr indent="-321310" lvl="0" marL="27432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717"/>
              <a:t>Possible dependence of CI on shared QA env</a:t>
            </a:r>
            <a:br>
              <a:rPr lang="en" sz="1717"/>
            </a:br>
            <a:endParaRPr sz="1717"/>
          </a:p>
          <a:p>
            <a:pPr indent="-321310" lvl="0" marL="27432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717"/>
              <a:t>“Give us a </a:t>
            </a:r>
            <a:r>
              <a:rPr lang="en" sz="1717"/>
              <a:t>couple</a:t>
            </a:r>
            <a:r>
              <a:rPr lang="en" sz="1717"/>
              <a:t> of days to make QA2”</a:t>
            </a:r>
            <a:endParaRPr sz="1717"/>
          </a:p>
        </p:txBody>
      </p:sp>
      <p:sp>
        <p:nvSpPr>
          <p:cNvPr id="205" name="Google Shape;205;p26"/>
          <p:cNvSpPr txBox="1"/>
          <p:nvPr>
            <p:ph idx="1" type="body"/>
          </p:nvPr>
        </p:nvSpPr>
        <p:spPr>
          <a:xfrm>
            <a:off x="4646325" y="1137950"/>
            <a:ext cx="1901100" cy="3851100"/>
          </a:xfrm>
          <a:prstGeom prst="rect">
            <a:avLst/>
          </a:prstGeom>
          <a:solidFill>
            <a:srgbClr val="D9EAD3"/>
          </a:solidFill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52"/>
              <a:t>1/1 Transitional</a:t>
            </a:r>
            <a:br>
              <a:rPr lang="en"/>
            </a:br>
            <a:endParaRPr sz="1600"/>
          </a:p>
          <a:p>
            <a:pPr indent="-320695" lvl="0" marL="27432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1706"/>
              <a:t>IaC definitions &amp; templates in trunk - and real usages, too.</a:t>
            </a:r>
            <a:br>
              <a:rPr lang="en" sz="1706"/>
            </a:br>
            <a:endParaRPr sz="1706"/>
          </a:p>
          <a:p>
            <a:pPr indent="-320695" lvl="0" marL="27432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706"/>
              <a:t>Test usages too (CI)</a:t>
            </a:r>
            <a:br>
              <a:rPr lang="en" sz="1706"/>
            </a:br>
            <a:endParaRPr sz="1706"/>
          </a:p>
          <a:p>
            <a:pPr indent="-320695" lvl="0" marL="27432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706"/>
              <a:t>QA rebuilt regularly</a:t>
            </a:r>
            <a:br>
              <a:rPr lang="en" sz="1706"/>
            </a:br>
            <a:endParaRPr sz="1706"/>
          </a:p>
          <a:p>
            <a:pPr indent="-320695" lvl="0" marL="27432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706"/>
              <a:t>“QA2 should take an hour. Do you have cloud $$$”</a:t>
            </a:r>
            <a:endParaRPr sz="1706"/>
          </a:p>
        </p:txBody>
      </p:sp>
      <p:sp>
        <p:nvSpPr>
          <p:cNvPr id="206" name="Google Shape;206;p26"/>
          <p:cNvSpPr txBox="1"/>
          <p:nvPr>
            <p:ph idx="1" type="body"/>
          </p:nvPr>
        </p:nvSpPr>
        <p:spPr>
          <a:xfrm>
            <a:off x="6830025" y="1137950"/>
            <a:ext cx="1901100" cy="3851100"/>
          </a:xfrm>
          <a:prstGeom prst="rect">
            <a:avLst/>
          </a:prstGeom>
          <a:solidFill>
            <a:srgbClr val="B6D7A8"/>
          </a:solidFill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10/1 Fast DevOps &amp; CD</a:t>
            </a:r>
            <a:endParaRPr b="1" sz="1600"/>
          </a:p>
          <a:p>
            <a:pPr indent="-322019" lvl="0" marL="27432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1590"/>
              <a:t>All in trunk</a:t>
            </a:r>
            <a:br>
              <a:rPr lang="en" sz="1590"/>
            </a:br>
            <a:endParaRPr sz="1590"/>
          </a:p>
          <a:p>
            <a:pPr indent="-322019" lvl="0" marL="27432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590"/>
              <a:t>CI is making ephemeral QA-like envs many times an hour</a:t>
            </a:r>
            <a:br>
              <a:rPr lang="en" sz="1590"/>
            </a:br>
            <a:endParaRPr sz="1590"/>
          </a:p>
          <a:p>
            <a:pPr indent="-322019" lvl="0" marL="27432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590"/>
              <a:t>“QA env? Why do you need something that’s 10 mins ahead of production?”</a:t>
            </a:r>
            <a:endParaRPr sz="159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20"/>
              <a:t>More differentiators: </a:t>
            </a:r>
            <a:r>
              <a:rPr lang="en" sz="2420"/>
              <a:t>release binaries</a:t>
            </a:r>
            <a:endParaRPr sz="2420"/>
          </a:p>
        </p:txBody>
      </p:sp>
      <p:sp>
        <p:nvSpPr>
          <p:cNvPr id="212" name="Google Shape;212;p27"/>
          <p:cNvSpPr txBox="1"/>
          <p:nvPr>
            <p:ph idx="1" type="body"/>
          </p:nvPr>
        </p:nvSpPr>
        <p:spPr>
          <a:xfrm>
            <a:off x="253650" y="1137950"/>
            <a:ext cx="1901100" cy="3851100"/>
          </a:xfrm>
          <a:prstGeom prst="rect">
            <a:avLst/>
          </a:prstGeom>
          <a:solidFill>
            <a:srgbClr val="F4CCCC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1/100 Slow Enterprise</a:t>
            </a:r>
            <a:endParaRPr b="1"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Chaos</a:t>
            </a:r>
            <a:endParaRPr sz="1600"/>
          </a:p>
        </p:txBody>
      </p:sp>
      <p:sp>
        <p:nvSpPr>
          <p:cNvPr id="213" name="Google Shape;213;p27"/>
          <p:cNvSpPr txBox="1"/>
          <p:nvPr>
            <p:ph idx="1" type="body"/>
          </p:nvPr>
        </p:nvSpPr>
        <p:spPr>
          <a:xfrm>
            <a:off x="2433675" y="1137950"/>
            <a:ext cx="1901100" cy="3851100"/>
          </a:xfrm>
          <a:prstGeom prst="rect">
            <a:avLst/>
          </a:prstGeom>
          <a:solidFill>
            <a:srgbClr val="FCE5CD"/>
          </a:solidFill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/>
              <a:t>1/10 Better Enterprise</a:t>
            </a:r>
            <a:endParaRPr b="1" sz="2100"/>
          </a:p>
          <a:p>
            <a:pPr indent="-33767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718"/>
              <a:buChar char="●"/>
            </a:pPr>
            <a:r>
              <a:rPr lang="en">
                <a:highlight>
                  <a:srgbClr val="FCE5CD"/>
                </a:highlight>
              </a:rPr>
              <a:t>Named for the release branch</a:t>
            </a:r>
            <a:endParaRPr>
              <a:highlight>
                <a:srgbClr val="FCE5CD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CE5CD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CE5CD"/>
                </a:highlight>
              </a:rPr>
              <a:t>“Shopping_cart_2024_27.pkg”</a:t>
            </a:r>
            <a:endParaRPr>
              <a:highlight>
                <a:srgbClr val="FCE5CD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CE5CD"/>
              </a:highlight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highlight>
                  <a:srgbClr val="FCE5CD"/>
                </a:highlight>
              </a:rPr>
              <a:t>Used in roll-back releases</a:t>
            </a:r>
            <a:endParaRPr>
              <a:highlight>
                <a:srgbClr val="FCE5CD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CE5CD"/>
              </a:highlight>
            </a:endParaRPr>
          </a:p>
        </p:txBody>
      </p:sp>
      <p:sp>
        <p:nvSpPr>
          <p:cNvPr id="214" name="Google Shape;214;p27"/>
          <p:cNvSpPr txBox="1"/>
          <p:nvPr>
            <p:ph idx="1" type="body"/>
          </p:nvPr>
        </p:nvSpPr>
        <p:spPr>
          <a:xfrm>
            <a:off x="4646325" y="1137950"/>
            <a:ext cx="1901100" cy="3851100"/>
          </a:xfrm>
          <a:prstGeom prst="rect">
            <a:avLst/>
          </a:prstGeom>
          <a:solidFill>
            <a:srgbClr val="D9EAD3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52"/>
              <a:t>1/1 Transitional</a:t>
            </a:r>
            <a:endParaRPr sz="1600"/>
          </a:p>
          <a:p>
            <a:pPr indent="-336947" lvl="0" marL="274320" rtl="0" algn="l">
              <a:spcBef>
                <a:spcPts val="1200"/>
              </a:spcBef>
              <a:spcAft>
                <a:spcPts val="0"/>
              </a:spcAft>
              <a:buSzPts val="1706"/>
              <a:buChar char="●"/>
            </a:pPr>
            <a:r>
              <a:rPr lang="en" sz="1706"/>
              <a:t>Named for the release branch</a:t>
            </a:r>
            <a:endParaRPr sz="1706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6"/>
              <a:t>“Shopping_cart_2024_189.pkg”</a:t>
            </a:r>
            <a:endParaRPr sz="1706"/>
          </a:p>
          <a:p>
            <a:pPr indent="-336947" lvl="0" marL="457200" rtl="0" algn="l">
              <a:spcBef>
                <a:spcPts val="1200"/>
              </a:spcBef>
              <a:spcAft>
                <a:spcPts val="0"/>
              </a:spcAft>
              <a:buSzPts val="1706"/>
              <a:buChar char="●"/>
            </a:pPr>
            <a:r>
              <a:rPr lang="en" sz="1706"/>
              <a:t>Used in rare roll-back releases</a:t>
            </a:r>
            <a:endParaRPr sz="1706"/>
          </a:p>
        </p:txBody>
      </p:sp>
      <p:sp>
        <p:nvSpPr>
          <p:cNvPr id="215" name="Google Shape;215;p27"/>
          <p:cNvSpPr txBox="1"/>
          <p:nvPr>
            <p:ph idx="1" type="body"/>
          </p:nvPr>
        </p:nvSpPr>
        <p:spPr>
          <a:xfrm>
            <a:off x="6830025" y="1137950"/>
            <a:ext cx="1901100" cy="3851100"/>
          </a:xfrm>
          <a:prstGeom prst="rect">
            <a:avLst/>
          </a:prstGeom>
          <a:solidFill>
            <a:srgbClr val="B6D7A8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10/1 Fast DevOps &amp; CD</a:t>
            </a:r>
            <a:endParaRPr b="1" sz="1600"/>
          </a:p>
          <a:p>
            <a:pPr indent="-329594" lvl="0" marL="274320" rtl="0" algn="l">
              <a:spcBef>
                <a:spcPts val="1200"/>
              </a:spcBef>
              <a:spcAft>
                <a:spcPts val="0"/>
              </a:spcAft>
              <a:buSzPts val="1590"/>
              <a:buChar char="●"/>
            </a:pPr>
            <a:r>
              <a:rPr lang="en" sz="1590"/>
              <a:t>Maybe not</a:t>
            </a:r>
            <a:br>
              <a:rPr lang="en" sz="1590"/>
            </a:br>
            <a:r>
              <a:rPr lang="en" sz="1590"/>
              <a:t> </a:t>
            </a:r>
            <a:endParaRPr sz="1590"/>
          </a:p>
          <a:p>
            <a:pPr indent="-329594" lvl="0" marL="274320" rtl="0" algn="l">
              <a:spcBef>
                <a:spcPts val="0"/>
              </a:spcBef>
              <a:spcAft>
                <a:spcPts val="0"/>
              </a:spcAft>
              <a:buSzPts val="1590"/>
              <a:buChar char="●"/>
            </a:pPr>
            <a:r>
              <a:rPr lang="en" sz="1590"/>
              <a:t>“Fix forward” strategy means there’s no rollback releases</a:t>
            </a:r>
            <a:endParaRPr sz="159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9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20"/>
              <a:t>More differentiators: databases</a:t>
            </a:r>
            <a:endParaRPr sz="2420"/>
          </a:p>
        </p:txBody>
      </p:sp>
      <p:sp>
        <p:nvSpPr>
          <p:cNvPr id="221" name="Google Shape;221;p28"/>
          <p:cNvSpPr txBox="1"/>
          <p:nvPr>
            <p:ph idx="1" type="body"/>
          </p:nvPr>
        </p:nvSpPr>
        <p:spPr>
          <a:xfrm>
            <a:off x="253650" y="1290350"/>
            <a:ext cx="1901100" cy="3416400"/>
          </a:xfrm>
          <a:prstGeom prst="rect">
            <a:avLst/>
          </a:prstGeom>
          <a:solidFill>
            <a:srgbClr val="F4CCCC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1/100 Slow Enterprise</a:t>
            </a:r>
            <a:endParaRPr b="1"/>
          </a:p>
          <a:p>
            <a:pPr indent="-330200" lvl="0" marL="27432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Reliance of a DBA for table-shape changes, and changes in the release … all outside source control</a:t>
            </a:r>
            <a:endParaRPr sz="1600"/>
          </a:p>
        </p:txBody>
      </p:sp>
      <p:sp>
        <p:nvSpPr>
          <p:cNvPr id="222" name="Google Shape;222;p28"/>
          <p:cNvSpPr txBox="1"/>
          <p:nvPr>
            <p:ph idx="1" type="body"/>
          </p:nvPr>
        </p:nvSpPr>
        <p:spPr>
          <a:xfrm>
            <a:off x="2433675" y="1290350"/>
            <a:ext cx="1901100" cy="3416400"/>
          </a:xfrm>
          <a:prstGeom prst="rect">
            <a:avLst/>
          </a:prstGeom>
          <a:solidFill>
            <a:srgbClr val="FCE5CD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1/10 Better Enterprise</a:t>
            </a:r>
            <a:endParaRPr b="1"/>
          </a:p>
          <a:p>
            <a:pPr indent="-330200" lvl="0" marL="27432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Likely a </a:t>
            </a: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Rel_12.1_to_12.2.sql</a:t>
            </a:r>
            <a:r>
              <a:rPr lang="en" sz="1600"/>
              <a:t> script is in the trunk</a:t>
            </a:r>
            <a:endParaRPr sz="1600"/>
          </a:p>
          <a:p>
            <a:pPr indent="-330200" lvl="0" marL="27432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On a just in time basis, also in the release branch</a:t>
            </a:r>
            <a:endParaRPr sz="1600"/>
          </a:p>
        </p:txBody>
      </p:sp>
      <p:sp>
        <p:nvSpPr>
          <p:cNvPr id="223" name="Google Shape;223;p28"/>
          <p:cNvSpPr txBox="1"/>
          <p:nvPr>
            <p:ph idx="1" type="body"/>
          </p:nvPr>
        </p:nvSpPr>
        <p:spPr>
          <a:xfrm>
            <a:off x="4646325" y="1290350"/>
            <a:ext cx="1901100" cy="3416400"/>
          </a:xfrm>
          <a:prstGeom prst="rect">
            <a:avLst/>
          </a:prstGeom>
          <a:solidFill>
            <a:srgbClr val="D9EAD3"/>
          </a:solidFill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1/1 Transitional</a:t>
            </a:r>
            <a:br>
              <a:rPr b="1" lang="en" sz="1900"/>
            </a:br>
            <a:endParaRPr sz="1900"/>
          </a:p>
          <a:p>
            <a:pPr indent="-322580" lvl="0" marL="27432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1600"/>
              <a:t>Formal DB migration scripts</a:t>
            </a:r>
            <a:endParaRPr sz="1600"/>
          </a:p>
          <a:p>
            <a:pPr indent="-322580" lvl="0" marL="27432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600"/>
              <a:t>One per DB change</a:t>
            </a:r>
            <a:endParaRPr sz="1600"/>
          </a:p>
          <a:p>
            <a:pPr indent="-322580" lvl="0" marL="27432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600"/>
              <a:t>Also a hopefully </a:t>
            </a:r>
            <a:r>
              <a:rPr lang="en" sz="1600"/>
              <a:t>unnecessary (but practiced)</a:t>
            </a:r>
            <a:r>
              <a:rPr lang="en" sz="1600"/>
              <a:t> one that reverses the same change</a:t>
            </a:r>
            <a:endParaRPr sz="1600"/>
          </a:p>
        </p:txBody>
      </p:sp>
      <p:sp>
        <p:nvSpPr>
          <p:cNvPr id="224" name="Google Shape;224;p28"/>
          <p:cNvSpPr txBox="1"/>
          <p:nvPr>
            <p:ph idx="1" type="body"/>
          </p:nvPr>
        </p:nvSpPr>
        <p:spPr>
          <a:xfrm>
            <a:off x="6830025" y="1290350"/>
            <a:ext cx="1901100" cy="3416400"/>
          </a:xfrm>
          <a:prstGeom prst="rect">
            <a:avLst/>
          </a:prstGeom>
          <a:solidFill>
            <a:srgbClr val="B6D7A8"/>
          </a:solidFill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10/1 Fast DevOps &amp; CD</a:t>
            </a:r>
            <a:endParaRPr b="1" sz="1600"/>
          </a:p>
          <a:p>
            <a:pPr indent="-330200" lvl="0" marL="27432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Same migration scripts idea but more methodical: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767">
                <a:latin typeface="Courier New"/>
                <a:ea typeface="Courier New"/>
                <a:cs typeface="Courier New"/>
                <a:sym typeface="Courier New"/>
              </a:rPr>
              <a:t>1234_add_str_haircolor.sql</a:t>
            </a:r>
            <a:endParaRPr b="1" sz="767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767">
                <a:latin typeface="Courier New"/>
                <a:ea typeface="Courier New"/>
                <a:cs typeface="Courier New"/>
                <a:sym typeface="Courier New"/>
              </a:rPr>
              <a:t>1235_rmv_int_harocolor.sql</a:t>
            </a:r>
            <a:endParaRPr b="1" sz="767"/>
          </a:p>
          <a:p>
            <a:pPr indent="-330200" lvl="0" marL="27432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No script that would reverse the same.</a:t>
            </a:r>
            <a:endParaRPr sz="1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Google’s TBD monorepo</a:t>
            </a:r>
            <a:endParaRPr/>
          </a:p>
        </p:txBody>
      </p:sp>
      <p:sp>
        <p:nvSpPr>
          <p:cNvPr id="230" name="Google Shape;230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There is a range of release cadences for </a:t>
            </a:r>
            <a:r>
              <a:rPr lang="en"/>
              <a:t>applications and services at Google.</a:t>
            </a:r>
            <a:endParaRPr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App/service dependencies are </a:t>
            </a:r>
            <a:r>
              <a:rPr b="1" lang="en"/>
              <a:t>upgraded in lockstep</a:t>
            </a:r>
            <a:r>
              <a:rPr lang="en"/>
              <a:t> across the monorepo.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Deps are in the monorepo (binaries: third party, and source-deps: in house modules)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But…</a:t>
            </a:r>
            <a:endParaRPr b="1"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Upgraded deps impacting many apps &amp; services </a:t>
            </a:r>
            <a:r>
              <a:rPr b="1" lang="en"/>
              <a:t>doesn’t mean lockstep releases</a:t>
            </a:r>
            <a:r>
              <a:rPr lang="en"/>
              <a:t> for all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They have therefore retained release independence for biz app/service teams. Bazel (Blaze) facilitates this and some checkout tricks. 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DevOps made “platform”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Infra / SRE / DevOps bits and pieces are also in the monorepo, but a little separated     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Two CD or not CD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(apologies to </a:t>
            </a:r>
            <a:r>
              <a:rPr lang="en" sz="2500"/>
              <a:t>Shakespeare</a:t>
            </a:r>
            <a:r>
              <a:rPr lang="en" sz="2500"/>
              <a:t> the playwright “To be or not to be”)</a:t>
            </a:r>
            <a:endParaRPr sz="25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2249" y="246650"/>
            <a:ext cx="5125974" cy="489684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1"/>
          <p:cNvSpPr txBox="1"/>
          <p:nvPr>
            <p:ph type="title"/>
          </p:nvPr>
        </p:nvSpPr>
        <p:spPr>
          <a:xfrm>
            <a:off x="311700" y="445025"/>
            <a:ext cx="5126100" cy="572700"/>
          </a:xfrm>
          <a:prstGeom prst="rect">
            <a:avLst/>
          </a:prstGeom>
          <a:solidFill>
            <a:srgbClr val="FCE5CD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 CD</a:t>
            </a:r>
            <a:r>
              <a:rPr lang="en" sz="2750"/>
              <a:t>: </a:t>
            </a:r>
            <a:r>
              <a:rPr lang="en" sz="2750"/>
              <a:t>Continuous Delivery</a:t>
            </a:r>
            <a:r>
              <a:rPr lang="en" sz="2750"/>
              <a:t>	</a:t>
            </a:r>
            <a:endParaRPr sz="2750"/>
          </a:p>
        </p:txBody>
      </p:sp>
      <p:sp>
        <p:nvSpPr>
          <p:cNvPr id="242" name="Google Shape;242;p31"/>
          <p:cNvSpPr txBox="1"/>
          <p:nvPr>
            <p:ph idx="1" type="body"/>
          </p:nvPr>
        </p:nvSpPr>
        <p:spPr>
          <a:xfrm>
            <a:off x="311700" y="1000075"/>
            <a:ext cx="5796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Without a human saying “do the the release to QA” pull-requests integrated into trunk make it into QA (or UAT) …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… The CI build will have a pipeline that compiles, runs unit tests, runs component tests, perhaps brings up an ephemeral env to run full stack tests with some UI-clicking test runner …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…</a:t>
            </a:r>
            <a:r>
              <a:rPr lang="en"/>
              <a:t> then deploys to QA (or UAT)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Humans choose when to go from</a:t>
            </a:r>
            <a:br>
              <a:rPr lang="en"/>
            </a:br>
            <a:r>
              <a:rPr lang="en"/>
              <a:t>QA/UAT to prod.</a:t>
            </a:r>
            <a:endParaRPr/>
          </a:p>
        </p:txBody>
      </p:sp>
      <p:sp>
        <p:nvSpPr>
          <p:cNvPr id="243" name="Google Shape;243;p31"/>
          <p:cNvSpPr txBox="1"/>
          <p:nvPr/>
        </p:nvSpPr>
        <p:spPr>
          <a:xfrm>
            <a:off x="235700" y="4497850"/>
            <a:ext cx="417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</a:rPr>
              <a:t>See https://paulhammant.com/2018/05/23/examining-ci-cd-and-branching-models/</a:t>
            </a:r>
            <a:endParaRPr sz="9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400" y="562225"/>
            <a:ext cx="5424601" cy="441085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2"/>
          <p:cNvSpPr txBox="1"/>
          <p:nvPr>
            <p:ph type="title"/>
          </p:nvPr>
        </p:nvSpPr>
        <p:spPr>
          <a:xfrm>
            <a:off x="311700" y="445025"/>
            <a:ext cx="5797500" cy="572700"/>
          </a:xfrm>
          <a:prstGeom prst="rect">
            <a:avLst/>
          </a:prstGeom>
          <a:solidFill>
            <a:srgbClr val="D9EAD3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other CD: Continuous Deployment</a:t>
            </a:r>
            <a:endParaRPr/>
          </a:p>
        </p:txBody>
      </p:sp>
      <p:sp>
        <p:nvSpPr>
          <p:cNvPr id="250" name="Google Shape;250;p32"/>
          <p:cNvSpPr txBox="1"/>
          <p:nvPr>
            <p:ph idx="1" type="body"/>
          </p:nvPr>
        </p:nvSpPr>
        <p:spPr>
          <a:xfrm>
            <a:off x="311700" y="1000075"/>
            <a:ext cx="562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Without a human saying “do the the release to prod” pull-requests integrated into trunk make it all the way into production …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… The CI build will have a pipeline that compiles, runs unit tests, runs component tests, perhaps brings up an ephemeral env to run full stack tests with some UI-clicking test runner …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… then deploys to prod </a:t>
            </a:r>
            <a:endParaRPr/>
          </a:p>
        </p:txBody>
      </p:sp>
      <p:sp>
        <p:nvSpPr>
          <p:cNvPr id="251" name="Google Shape;251;p32"/>
          <p:cNvSpPr txBox="1"/>
          <p:nvPr/>
        </p:nvSpPr>
        <p:spPr>
          <a:xfrm>
            <a:off x="235700" y="4497850"/>
            <a:ext cx="417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</a:rPr>
              <a:t>See https://paulhammant.com/2018/05/23/examining-ci-cd-and-branching-models/</a:t>
            </a:r>
            <a:endParaRPr sz="9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3"/>
          <p:cNvSpPr txBox="1"/>
          <p:nvPr>
            <p:ph type="title"/>
          </p:nvPr>
        </p:nvSpPr>
        <p:spPr>
          <a:xfrm>
            <a:off x="311700" y="445025"/>
            <a:ext cx="3742200" cy="572700"/>
          </a:xfrm>
          <a:prstGeom prst="rect">
            <a:avLst/>
          </a:prstGeom>
          <a:solidFill>
            <a:srgbClr val="FCE5CD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Non Continuous Delivery</a:t>
            </a:r>
            <a:endParaRPr/>
          </a:p>
        </p:txBody>
      </p:sp>
      <p:sp>
        <p:nvSpPr>
          <p:cNvPr id="257" name="Google Shape;257;p33"/>
          <p:cNvSpPr txBox="1"/>
          <p:nvPr>
            <p:ph idx="1" type="body"/>
          </p:nvPr>
        </p:nvSpPr>
        <p:spPr>
          <a:xfrm>
            <a:off x="311700" y="1000075"/>
            <a:ext cx="3685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Continuous Integration verifies work in source control and deploy to a “dev” or “integration” environment where no QA or UAT take place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/>
              <a:t>Deploys to QA: </a:t>
            </a:r>
            <a:r>
              <a:rPr lang="en"/>
              <a:t>Only on release branch creation does, and cherry picks to it </a:t>
            </a:r>
            <a:r>
              <a:rPr lang="en"/>
              <a:t>does the QA or UAT environment get auto-deployed to and the end of a another CI-like job.</a:t>
            </a:r>
            <a:endParaRPr/>
          </a:p>
        </p:txBody>
      </p:sp>
      <p:pic>
        <p:nvPicPr>
          <p:cNvPr id="258" name="Google Shape;25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0187" y="125825"/>
            <a:ext cx="4930887" cy="4698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FCE5CD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Continuous Delivery and Non Continuous Delivery</a:t>
            </a:r>
            <a:endParaRPr/>
          </a:p>
        </p:txBody>
      </p:sp>
      <p:sp>
        <p:nvSpPr>
          <p:cNvPr id="264" name="Google Shape;264;p34"/>
          <p:cNvSpPr txBox="1"/>
          <p:nvPr>
            <p:ph idx="1" type="body"/>
          </p:nvPr>
        </p:nvSpPr>
        <p:spPr>
          <a:xfrm>
            <a:off x="311700" y="1000075"/>
            <a:ext cx="8520600" cy="8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Most likely there’s a job/action that’s kicked off from a web page.               Authorized people could pick a release:</a:t>
            </a:r>
            <a:endParaRPr/>
          </a:p>
        </p:txBody>
      </p:sp>
      <p:pic>
        <p:nvPicPr>
          <p:cNvPr id="265" name="Google Shape;26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1250" y="1790975"/>
            <a:ext cx="4401800" cy="301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Grading companies/clients</a:t>
            </a:r>
            <a:endParaRPr sz="25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 the get-to-know-you stage</a:t>
            </a:r>
            <a:endParaRPr/>
          </a:p>
        </p:txBody>
      </p:sp>
      <p:sp>
        <p:nvSpPr>
          <p:cNvPr id="276" name="Google Shape;276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How many planned production releases a year versus unplanned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/>
              <a:t>For the same application/service</a:t>
            </a:r>
            <a:br>
              <a:rPr lang="en"/>
            </a:b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How long did it take you to make the QA (or UAT) environment?</a:t>
            </a:r>
            <a:br>
              <a:rPr lang="en"/>
            </a:b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How long would it take you to make a second QA-class environment that: 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"/>
              <a:t>Shared no services or databases with the first QA env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"/>
              <a:t>Was firewall separated, or as good as.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"/>
              <a:t>Could have separate per day usage costs made clear</a:t>
            </a:r>
            <a:br>
              <a:rPr lang="en"/>
            </a:b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After completing that QA2, how long would it take you to build a QA3 (same rules)?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7"/>
          <p:cNvSpPr txBox="1"/>
          <p:nvPr>
            <p:ph type="title"/>
          </p:nvPr>
        </p:nvSpPr>
        <p:spPr>
          <a:xfrm>
            <a:off x="490250" y="749600"/>
            <a:ext cx="3249900" cy="92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37"/>
          <p:cNvSpPr txBox="1"/>
          <p:nvPr/>
        </p:nvSpPr>
        <p:spPr>
          <a:xfrm>
            <a:off x="1172300" y="1392125"/>
            <a:ext cx="6915000" cy="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dk1"/>
                </a:solidFill>
              </a:rPr>
              <a:t>Trunk Correlated Practices Chart (long PDF)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https://phdo.paulhammant.com/Trunk-Correlated-Practices-Chart</a:t>
            </a:r>
            <a:r>
              <a:rPr lang="en"/>
              <a:t> </a:t>
            </a:r>
            <a:endParaRPr/>
          </a:p>
        </p:txBody>
      </p:sp>
      <p:sp>
        <p:nvSpPr>
          <p:cNvPr id="283" name="Google Shape;283;p37"/>
          <p:cNvSpPr txBox="1"/>
          <p:nvPr/>
        </p:nvSpPr>
        <p:spPr>
          <a:xfrm>
            <a:off x="1236288" y="2458925"/>
            <a:ext cx="6915000" cy="12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dk1"/>
                </a:solidFill>
              </a:rPr>
              <a:t>Trunk-Based Development Case study</a:t>
            </a:r>
            <a:br>
              <a:rPr b="1" lang="en" sz="2300">
                <a:solidFill>
                  <a:schemeClr val="dk1"/>
                </a:solidFill>
              </a:rPr>
            </a:br>
            <a:r>
              <a:rPr b="1" lang="en" sz="2300">
                <a:solidFill>
                  <a:schemeClr val="dk1"/>
                </a:solidFill>
              </a:rPr>
              <a:t>(Dev rather than DevOps centric)</a:t>
            </a:r>
            <a:endParaRPr b="1" sz="2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https://phdo.paulhammant.com/BofA-Platform-Case-Study</a:t>
            </a:r>
            <a:r>
              <a:rPr lang="en"/>
              <a:t> </a:t>
            </a:r>
            <a:endParaRPr/>
          </a:p>
        </p:txBody>
      </p:sp>
      <p:sp>
        <p:nvSpPr>
          <p:cNvPr id="284" name="Google Shape;284;p37"/>
          <p:cNvSpPr txBox="1"/>
          <p:nvPr/>
        </p:nvSpPr>
        <p:spPr>
          <a:xfrm>
            <a:off x="1312500" y="3986800"/>
            <a:ext cx="2574000" cy="8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600"/>
              </a:spcAft>
              <a:buNone/>
            </a:pPr>
            <a:r>
              <a:rPr b="1" lang="en" sz="2300">
                <a:solidFill>
                  <a:schemeClr val="dk1"/>
                </a:solidFill>
              </a:rPr>
              <a:t>My Blog</a:t>
            </a:r>
            <a:br>
              <a:rPr b="1" lang="en" sz="2300">
                <a:solidFill>
                  <a:schemeClr val="dk1"/>
                </a:solidFill>
              </a:rPr>
            </a:br>
            <a:r>
              <a:rPr lang="en" u="sng">
                <a:solidFill>
                  <a:schemeClr val="hlink"/>
                </a:solidFill>
                <a:hlinkClick r:id="rId5"/>
              </a:rPr>
              <a:t>https://paulhammant.com</a:t>
            </a: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85" name="Google Shape;285;p37"/>
          <p:cNvSpPr txBox="1"/>
          <p:nvPr/>
        </p:nvSpPr>
        <p:spPr>
          <a:xfrm>
            <a:off x="4284300" y="3986800"/>
            <a:ext cx="2574000" cy="8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600"/>
              </a:spcAft>
              <a:buNone/>
            </a:pPr>
            <a:r>
              <a:rPr b="1" lang="en" sz="2300">
                <a:solidFill>
                  <a:schemeClr val="dk1"/>
                </a:solidFill>
              </a:rPr>
              <a:t>My Email</a:t>
            </a:r>
            <a:br>
              <a:rPr b="1" lang="en" sz="2300">
                <a:solidFill>
                  <a:schemeClr val="dk1"/>
                </a:solidFill>
              </a:rPr>
            </a:br>
            <a:r>
              <a:rPr lang="en" u="sng">
                <a:solidFill>
                  <a:schemeClr val="hlink"/>
                </a:solidFill>
                <a:hlinkClick r:id="rId6"/>
              </a:rPr>
              <a:t>paul@hammant.org</a:t>
            </a: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