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eb1c75d839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eb1c75d839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2eb1c75d839_0_3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2eb1c75d839_0_3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eb1c75d839_0_3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eb1c75d839_0_3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2eb1c75d839_0_4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2eb1c75d839_0_4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eb1c75d839_0_3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2eb1c75d839_0_3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2eb1c75d839_0_3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2eb1c75d839_0_3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2eb1c75d839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2eb1c75d839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2eb1c75d839_0_4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2eb1c75d839_0_4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2eb1c75d839_0_3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2eb1c75d839_0_3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2eb1c75d839_0_4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2eb1c75d839_0_4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2eb1c75d839_0_4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2eb1c75d839_0_4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2eb1c75d839_0_4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2eb1c75d839_0_4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2eb1c75d839_0_4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2eb1c75d839_0_4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2eb1c75d839_0_5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2eb1c75d839_0_5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paulhammant.com/2021/02/19/software-development-current-reality-tree-starter-pack" TargetMode="Externa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flyinglogic.com/" TargetMode="Externa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Current Reality Trees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733"/>
              <a:t>How to use them to cut through dev &amp; ops problems</a:t>
            </a:r>
            <a:endParaRPr sz="2733"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Paul Hammant @ DevOpsDays Taipei 2024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Current Reality Trees</a:t>
            </a:r>
            <a:endParaRPr/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an idea from t</a:t>
            </a:r>
            <a:r>
              <a:rPr lang="en"/>
              <a:t>he Theory Of Constraints and Lean industry some decades ago.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A “sense making” tool for teams to identify bottleneck.  For us that’s teams doing software industry things.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It is not a replacement for other tools, just an addition: Observability and </a:t>
            </a:r>
            <a:r>
              <a:rPr lang="en"/>
              <a:t>intelligence</a:t>
            </a:r>
            <a:r>
              <a:rPr lang="en"/>
              <a:t> around events happening at certain times is far more important.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But where it is not obvious what the problem is and there is time to do this, it can pay off.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Contrived CRT starting point</a:t>
            </a:r>
            <a:endParaRPr/>
          </a:p>
        </p:txBody>
      </p:sp>
      <p:sp>
        <p:nvSpPr>
          <p:cNvPr id="67" name="Google Shape;67;p15"/>
          <p:cNvSpPr/>
          <p:nvPr/>
        </p:nvSpPr>
        <p:spPr>
          <a:xfrm>
            <a:off x="6778625" y="1789300"/>
            <a:ext cx="1797300" cy="1688700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Development cost (time) too variable for service invocation to lower tiers</a:t>
            </a:r>
            <a:endParaRPr sz="1900"/>
          </a:p>
        </p:txBody>
      </p:sp>
      <p:sp>
        <p:nvSpPr>
          <p:cNvPr id="68" name="Google Shape;68;p15"/>
          <p:cNvSpPr/>
          <p:nvPr/>
        </p:nvSpPr>
        <p:spPr>
          <a:xfrm>
            <a:off x="3413925" y="1789300"/>
            <a:ext cx="2169300" cy="1688700"/>
          </a:xfrm>
          <a:prstGeom prst="rect">
            <a:avLst/>
          </a:prstGeom>
          <a:solidFill>
            <a:srgbClr val="D9D2E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Agile “Stories” are not reliably estimable where part of story is lower tier work </a:t>
            </a:r>
            <a:endParaRPr sz="1900"/>
          </a:p>
        </p:txBody>
      </p:sp>
      <p:cxnSp>
        <p:nvCxnSpPr>
          <p:cNvPr id="69" name="Google Shape;69;p15"/>
          <p:cNvCxnSpPr/>
          <p:nvPr/>
        </p:nvCxnSpPr>
        <p:spPr>
          <a:xfrm flipH="1" rot="10800000">
            <a:off x="5555200" y="2468375"/>
            <a:ext cx="1273500" cy="486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70" name="Google Shape;70;p15"/>
          <p:cNvSpPr txBox="1"/>
          <p:nvPr/>
        </p:nvSpPr>
        <p:spPr>
          <a:xfrm>
            <a:off x="5652225" y="2029300"/>
            <a:ext cx="11526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</a:rPr>
              <a:t>because</a:t>
            </a:r>
            <a:endParaRPr sz="1500">
              <a:solidFill>
                <a:schemeClr val="dk2"/>
              </a:solidFill>
            </a:endParaRPr>
          </a:p>
        </p:txBody>
      </p:sp>
      <p:sp>
        <p:nvSpPr>
          <p:cNvPr id="71" name="Google Shape;71;p15"/>
          <p:cNvSpPr/>
          <p:nvPr/>
        </p:nvSpPr>
        <p:spPr>
          <a:xfrm>
            <a:off x="274975" y="1889675"/>
            <a:ext cx="1720800" cy="1055100"/>
          </a:xfrm>
          <a:prstGeom prst="rect">
            <a:avLst/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Estimates per iteration are never met</a:t>
            </a:r>
            <a:endParaRPr sz="1900"/>
          </a:p>
        </p:txBody>
      </p:sp>
      <p:cxnSp>
        <p:nvCxnSpPr>
          <p:cNvPr id="72" name="Google Shape;72;p15"/>
          <p:cNvCxnSpPr>
            <a:stCxn id="71" idx="3"/>
          </p:cNvCxnSpPr>
          <p:nvPr/>
        </p:nvCxnSpPr>
        <p:spPr>
          <a:xfrm>
            <a:off x="1995775" y="2417225"/>
            <a:ext cx="1451700" cy="999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73" name="Google Shape;73;p15"/>
          <p:cNvSpPr txBox="1"/>
          <p:nvPr/>
        </p:nvSpPr>
        <p:spPr>
          <a:xfrm>
            <a:off x="2204750" y="2039000"/>
            <a:ext cx="11526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</a:rPr>
              <a:t>because</a:t>
            </a:r>
            <a:endParaRPr sz="15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Look out for missing proximate causes </a:t>
            </a:r>
            <a:endParaRPr/>
          </a:p>
        </p:txBody>
      </p:sp>
      <p:sp>
        <p:nvSpPr>
          <p:cNvPr id="79" name="Google Shape;79;p16"/>
          <p:cNvSpPr/>
          <p:nvPr/>
        </p:nvSpPr>
        <p:spPr>
          <a:xfrm>
            <a:off x="5559425" y="1789300"/>
            <a:ext cx="1720800" cy="1819200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Development cost (time) too variable for service invocation to lower tiers</a:t>
            </a:r>
            <a:endParaRPr sz="1900"/>
          </a:p>
        </p:txBody>
      </p:sp>
      <p:sp>
        <p:nvSpPr>
          <p:cNvPr id="80" name="Google Shape;80;p16"/>
          <p:cNvSpPr/>
          <p:nvPr/>
        </p:nvSpPr>
        <p:spPr>
          <a:xfrm>
            <a:off x="884575" y="1889675"/>
            <a:ext cx="1720800" cy="1055100"/>
          </a:xfrm>
          <a:prstGeom prst="rect">
            <a:avLst/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Estimates per iteration are never met</a:t>
            </a:r>
            <a:endParaRPr sz="1900"/>
          </a:p>
        </p:txBody>
      </p:sp>
      <p:cxnSp>
        <p:nvCxnSpPr>
          <p:cNvPr id="81" name="Google Shape;81;p16"/>
          <p:cNvCxnSpPr>
            <a:stCxn id="80" idx="3"/>
            <a:endCxn id="79" idx="1"/>
          </p:cNvCxnSpPr>
          <p:nvPr/>
        </p:nvCxnSpPr>
        <p:spPr>
          <a:xfrm>
            <a:off x="2605375" y="2417225"/>
            <a:ext cx="2954100" cy="2817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82" name="Google Shape;82;p16"/>
          <p:cNvSpPr txBox="1"/>
          <p:nvPr/>
        </p:nvSpPr>
        <p:spPr>
          <a:xfrm>
            <a:off x="3356850" y="1889675"/>
            <a:ext cx="11526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</a:rPr>
              <a:t>because</a:t>
            </a:r>
            <a:endParaRPr sz="15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Are the assumptions of understanding?</a:t>
            </a:r>
            <a:endParaRPr/>
          </a:p>
        </p:txBody>
      </p:sp>
      <p:sp>
        <p:nvSpPr>
          <p:cNvPr id="88" name="Google Shape;88;p17"/>
          <p:cNvSpPr/>
          <p:nvPr/>
        </p:nvSpPr>
        <p:spPr>
          <a:xfrm>
            <a:off x="6778625" y="1789300"/>
            <a:ext cx="1797300" cy="1688700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Development cost (time) too variable for service invocation to lower tiers</a:t>
            </a:r>
            <a:endParaRPr sz="1900"/>
          </a:p>
        </p:txBody>
      </p:sp>
      <p:sp>
        <p:nvSpPr>
          <p:cNvPr id="89" name="Google Shape;89;p17"/>
          <p:cNvSpPr/>
          <p:nvPr/>
        </p:nvSpPr>
        <p:spPr>
          <a:xfrm>
            <a:off x="3413925" y="1789300"/>
            <a:ext cx="2169300" cy="1688700"/>
          </a:xfrm>
          <a:prstGeom prst="rect">
            <a:avLst/>
          </a:prstGeom>
          <a:solidFill>
            <a:srgbClr val="D9D2E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Agile “Stories” are not reliably estimable where part of story is lower tier work </a:t>
            </a:r>
            <a:endParaRPr sz="1900"/>
          </a:p>
        </p:txBody>
      </p:sp>
      <p:cxnSp>
        <p:nvCxnSpPr>
          <p:cNvPr id="90" name="Google Shape;90;p17"/>
          <p:cNvCxnSpPr/>
          <p:nvPr/>
        </p:nvCxnSpPr>
        <p:spPr>
          <a:xfrm flipH="1" rot="10800000">
            <a:off x="5555200" y="2468375"/>
            <a:ext cx="1273500" cy="486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91" name="Google Shape;91;p17"/>
          <p:cNvSpPr txBox="1"/>
          <p:nvPr/>
        </p:nvSpPr>
        <p:spPr>
          <a:xfrm>
            <a:off x="5652225" y="2029300"/>
            <a:ext cx="11526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</a:rPr>
              <a:t>because</a:t>
            </a:r>
            <a:endParaRPr sz="1500">
              <a:solidFill>
                <a:schemeClr val="dk2"/>
              </a:solidFill>
            </a:endParaRPr>
          </a:p>
        </p:txBody>
      </p:sp>
      <p:sp>
        <p:nvSpPr>
          <p:cNvPr id="92" name="Google Shape;92;p17"/>
          <p:cNvSpPr/>
          <p:nvPr/>
        </p:nvSpPr>
        <p:spPr>
          <a:xfrm>
            <a:off x="274975" y="1889675"/>
            <a:ext cx="1720800" cy="1055100"/>
          </a:xfrm>
          <a:prstGeom prst="rect">
            <a:avLst/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Estimates per iteration are never met</a:t>
            </a:r>
            <a:endParaRPr sz="1900"/>
          </a:p>
        </p:txBody>
      </p:sp>
      <p:cxnSp>
        <p:nvCxnSpPr>
          <p:cNvPr id="93" name="Google Shape;93;p17"/>
          <p:cNvCxnSpPr>
            <a:stCxn id="92" idx="3"/>
          </p:cNvCxnSpPr>
          <p:nvPr/>
        </p:nvCxnSpPr>
        <p:spPr>
          <a:xfrm>
            <a:off x="1995775" y="2417225"/>
            <a:ext cx="1451700" cy="999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94" name="Google Shape;94;p17"/>
          <p:cNvSpPr txBox="1"/>
          <p:nvPr/>
        </p:nvSpPr>
        <p:spPr>
          <a:xfrm>
            <a:off x="2204750" y="2039000"/>
            <a:ext cx="11526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</a:rPr>
              <a:t>because</a:t>
            </a:r>
            <a:endParaRPr sz="1500">
              <a:solidFill>
                <a:schemeClr val="dk2"/>
              </a:solidFill>
            </a:endParaRPr>
          </a:p>
        </p:txBody>
      </p:sp>
      <p:sp>
        <p:nvSpPr>
          <p:cNvPr id="95" name="Google Shape;95;p17"/>
          <p:cNvSpPr txBox="1"/>
          <p:nvPr/>
        </p:nvSpPr>
        <p:spPr>
          <a:xfrm>
            <a:off x="269725" y="3973700"/>
            <a:ext cx="69852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For many teams Iterations are a bunch of agile stories in a fixed time span. We may do all stories in an iteration, or less than thought at the </a:t>
            </a:r>
            <a:r>
              <a:rPr lang="en" sz="1800">
                <a:solidFill>
                  <a:schemeClr val="dk2"/>
                </a:solidFill>
              </a:rPr>
              <a:t>start, or more.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96" name="Google Shape;96;p17"/>
          <p:cNvSpPr/>
          <p:nvPr/>
        </p:nvSpPr>
        <p:spPr>
          <a:xfrm>
            <a:off x="85768" y="2564525"/>
            <a:ext cx="2175075" cy="1500500"/>
          </a:xfrm>
          <a:custGeom>
            <a:rect b="b" l="l" r="r" t="t"/>
            <a:pathLst>
              <a:path extrusionOk="0" h="60020" w="87003">
                <a:moveTo>
                  <a:pt x="87003" y="60020"/>
                </a:moveTo>
                <a:cubicBezTo>
                  <a:pt x="73172" y="54540"/>
                  <a:pt x="16283" y="37142"/>
                  <a:pt x="4018" y="27139"/>
                </a:cubicBezTo>
                <a:cubicBezTo>
                  <a:pt x="-8247" y="17136"/>
                  <a:pt x="11847" y="4523"/>
                  <a:pt x="13413" y="0"/>
                </a:cubicBezTo>
              </a:path>
            </a:pathLst>
          </a:custGeom>
          <a:noFill/>
          <a:ln cap="flat" cmpd="sng" w="38100">
            <a:solidFill>
              <a:srgbClr val="FF0000"/>
            </a:solidFill>
            <a:prstDash val="dot"/>
            <a:round/>
            <a:headEnd len="med" w="med" type="none"/>
            <a:tailEnd len="med" w="med" type="stealth"/>
          </a:ln>
        </p:spPr>
      </p:sp>
      <p:sp>
        <p:nvSpPr>
          <p:cNvPr id="97" name="Google Shape;97;p17"/>
          <p:cNvSpPr/>
          <p:nvPr/>
        </p:nvSpPr>
        <p:spPr>
          <a:xfrm>
            <a:off x="5053125" y="2212225"/>
            <a:ext cx="1056050" cy="1800600"/>
          </a:xfrm>
          <a:custGeom>
            <a:rect b="b" l="l" r="r" t="t"/>
            <a:pathLst>
              <a:path extrusionOk="0" h="72024" w="42242">
                <a:moveTo>
                  <a:pt x="20876" y="72024"/>
                </a:moveTo>
                <a:cubicBezTo>
                  <a:pt x="24356" y="64195"/>
                  <a:pt x="45232" y="37056"/>
                  <a:pt x="41753" y="25052"/>
                </a:cubicBezTo>
                <a:cubicBezTo>
                  <a:pt x="38274" y="13048"/>
                  <a:pt x="6959" y="4175"/>
                  <a:pt x="0" y="0"/>
                </a:cubicBezTo>
              </a:path>
            </a:pathLst>
          </a:custGeom>
          <a:noFill/>
          <a:ln cap="flat" cmpd="sng" w="38100">
            <a:solidFill>
              <a:srgbClr val="FF0000"/>
            </a:solidFill>
            <a:prstDash val="dot"/>
            <a:round/>
            <a:headEnd len="med" w="med" type="none"/>
            <a:tailEnd len="med" w="med" type="stealth"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Find out what is more general ..</a:t>
            </a:r>
            <a:endParaRPr/>
          </a:p>
        </p:txBody>
      </p:sp>
      <p:sp>
        <p:nvSpPr>
          <p:cNvPr id="103" name="Google Shape;103;p18"/>
          <p:cNvSpPr/>
          <p:nvPr/>
        </p:nvSpPr>
        <p:spPr>
          <a:xfrm>
            <a:off x="884575" y="1889675"/>
            <a:ext cx="1720800" cy="1055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Some problem description</a:t>
            </a:r>
            <a:endParaRPr sz="1900"/>
          </a:p>
        </p:txBody>
      </p:sp>
      <p:cxnSp>
        <p:nvCxnSpPr>
          <p:cNvPr id="104" name="Google Shape;104;p18"/>
          <p:cNvCxnSpPr>
            <a:stCxn id="103" idx="3"/>
            <a:endCxn id="105" idx="1"/>
          </p:cNvCxnSpPr>
          <p:nvPr/>
        </p:nvCxnSpPr>
        <p:spPr>
          <a:xfrm>
            <a:off x="2605375" y="2417225"/>
            <a:ext cx="2954100" cy="513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106" name="Google Shape;106;p18"/>
          <p:cNvSpPr txBox="1"/>
          <p:nvPr/>
        </p:nvSpPr>
        <p:spPr>
          <a:xfrm>
            <a:off x="3356850" y="1889675"/>
            <a:ext cx="11526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</a:rPr>
              <a:t>because</a:t>
            </a:r>
            <a:endParaRPr sz="1500">
              <a:solidFill>
                <a:schemeClr val="dk2"/>
              </a:solidFill>
            </a:endParaRPr>
          </a:p>
        </p:txBody>
      </p:sp>
      <p:sp>
        <p:nvSpPr>
          <p:cNvPr id="107" name="Google Shape;107;p18"/>
          <p:cNvSpPr txBox="1"/>
          <p:nvPr>
            <p:ph type="title"/>
          </p:nvPr>
        </p:nvSpPr>
        <p:spPr>
          <a:xfrm>
            <a:off x="884575" y="39192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the problem you are trying to solve?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Who is “you”?</a:t>
            </a:r>
            <a:endParaRPr/>
          </a:p>
        </p:txBody>
      </p:sp>
      <p:sp>
        <p:nvSpPr>
          <p:cNvPr id="108" name="Google Shape;108;p18"/>
          <p:cNvSpPr/>
          <p:nvPr/>
        </p:nvSpPr>
        <p:spPr>
          <a:xfrm>
            <a:off x="5559475" y="1940950"/>
            <a:ext cx="1720800" cy="1055100"/>
          </a:xfrm>
          <a:prstGeom prst="rect">
            <a:avLst/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Estimates per iteration are never met</a:t>
            </a:r>
            <a:endParaRPr sz="19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Something might </a:t>
            </a:r>
            <a:r>
              <a:rPr lang="en"/>
              <a:t>have</a:t>
            </a:r>
            <a:r>
              <a:rPr lang="en"/>
              <a:t> two alternate causes</a:t>
            </a:r>
            <a:endParaRPr/>
          </a:p>
        </p:txBody>
      </p:sp>
      <p:sp>
        <p:nvSpPr>
          <p:cNvPr id="114" name="Google Shape;114;p19"/>
          <p:cNvSpPr/>
          <p:nvPr/>
        </p:nvSpPr>
        <p:spPr>
          <a:xfrm>
            <a:off x="6778625" y="1442400"/>
            <a:ext cx="1862700" cy="1705500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Development cost (time) too variable for service invocation to lower tiers</a:t>
            </a:r>
            <a:endParaRPr sz="1900"/>
          </a:p>
        </p:txBody>
      </p:sp>
      <p:sp>
        <p:nvSpPr>
          <p:cNvPr id="115" name="Google Shape;115;p19"/>
          <p:cNvSpPr/>
          <p:nvPr/>
        </p:nvSpPr>
        <p:spPr>
          <a:xfrm>
            <a:off x="3413925" y="1664200"/>
            <a:ext cx="2169300" cy="1483500"/>
          </a:xfrm>
          <a:prstGeom prst="rect">
            <a:avLst/>
          </a:prstGeom>
          <a:solidFill>
            <a:srgbClr val="D9D2E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Agile “Stories” are not reliably estimable where part of story is lower tier work </a:t>
            </a:r>
            <a:endParaRPr sz="1900"/>
          </a:p>
        </p:txBody>
      </p:sp>
      <p:cxnSp>
        <p:nvCxnSpPr>
          <p:cNvPr id="116" name="Google Shape;116;p19"/>
          <p:cNvCxnSpPr/>
          <p:nvPr/>
        </p:nvCxnSpPr>
        <p:spPr>
          <a:xfrm flipH="1" rot="10800000">
            <a:off x="5555200" y="2468375"/>
            <a:ext cx="1273500" cy="486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117" name="Google Shape;117;p19"/>
          <p:cNvSpPr txBox="1"/>
          <p:nvPr/>
        </p:nvSpPr>
        <p:spPr>
          <a:xfrm>
            <a:off x="5652225" y="2029300"/>
            <a:ext cx="11526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</a:rPr>
              <a:t>because</a:t>
            </a:r>
            <a:endParaRPr sz="1500">
              <a:solidFill>
                <a:schemeClr val="dk2"/>
              </a:solidFill>
            </a:endParaRPr>
          </a:p>
        </p:txBody>
      </p:sp>
      <p:sp>
        <p:nvSpPr>
          <p:cNvPr id="118" name="Google Shape;118;p19"/>
          <p:cNvSpPr/>
          <p:nvPr/>
        </p:nvSpPr>
        <p:spPr>
          <a:xfrm>
            <a:off x="274975" y="1889675"/>
            <a:ext cx="1720800" cy="1055100"/>
          </a:xfrm>
          <a:prstGeom prst="rect">
            <a:avLst/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Estimates per iteration are never met</a:t>
            </a:r>
            <a:endParaRPr sz="1900"/>
          </a:p>
        </p:txBody>
      </p:sp>
      <p:cxnSp>
        <p:nvCxnSpPr>
          <p:cNvPr id="119" name="Google Shape;119;p19"/>
          <p:cNvCxnSpPr>
            <a:stCxn id="118" idx="3"/>
          </p:cNvCxnSpPr>
          <p:nvPr/>
        </p:nvCxnSpPr>
        <p:spPr>
          <a:xfrm>
            <a:off x="1995775" y="2417225"/>
            <a:ext cx="1451700" cy="999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120" name="Google Shape;120;p19"/>
          <p:cNvSpPr txBox="1"/>
          <p:nvPr/>
        </p:nvSpPr>
        <p:spPr>
          <a:xfrm>
            <a:off x="2204750" y="2039000"/>
            <a:ext cx="11526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</a:rPr>
              <a:t>because</a:t>
            </a:r>
            <a:endParaRPr sz="1500">
              <a:solidFill>
                <a:schemeClr val="dk2"/>
              </a:solidFill>
            </a:endParaRPr>
          </a:p>
        </p:txBody>
      </p:sp>
      <p:sp>
        <p:nvSpPr>
          <p:cNvPr id="121" name="Google Shape;121;p19"/>
          <p:cNvSpPr txBox="1"/>
          <p:nvPr/>
        </p:nvSpPr>
        <p:spPr>
          <a:xfrm>
            <a:off x="3433550" y="3551975"/>
            <a:ext cx="1576500" cy="7695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</a:rPr>
              <a:t>Some other </a:t>
            </a:r>
            <a:endParaRPr sz="19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</a:rPr>
              <a:t>cause ?</a:t>
            </a:r>
            <a:endParaRPr sz="1900">
              <a:solidFill>
                <a:schemeClr val="dk2"/>
              </a:solidFill>
            </a:endParaRPr>
          </a:p>
        </p:txBody>
      </p:sp>
      <p:sp>
        <p:nvSpPr>
          <p:cNvPr id="122" name="Google Shape;122;p19"/>
          <p:cNvSpPr txBox="1"/>
          <p:nvPr/>
        </p:nvSpPr>
        <p:spPr>
          <a:xfrm>
            <a:off x="6826550" y="3730475"/>
            <a:ext cx="1576500" cy="7695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</a:rPr>
              <a:t>Some other </a:t>
            </a:r>
            <a:endParaRPr sz="19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</a:rPr>
              <a:t>cause ?</a:t>
            </a:r>
            <a:endParaRPr sz="1900">
              <a:solidFill>
                <a:schemeClr val="dk2"/>
              </a:solidFill>
            </a:endParaRPr>
          </a:p>
        </p:txBody>
      </p:sp>
      <p:cxnSp>
        <p:nvCxnSpPr>
          <p:cNvPr id="123" name="Google Shape;123;p19"/>
          <p:cNvCxnSpPr>
            <a:endCxn id="121" idx="1"/>
          </p:cNvCxnSpPr>
          <p:nvPr/>
        </p:nvCxnSpPr>
        <p:spPr>
          <a:xfrm>
            <a:off x="2001950" y="2723225"/>
            <a:ext cx="1431600" cy="12135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124" name="Google Shape;124;p19"/>
          <p:cNvCxnSpPr>
            <a:endCxn id="122" idx="1"/>
          </p:cNvCxnSpPr>
          <p:nvPr/>
        </p:nvCxnSpPr>
        <p:spPr>
          <a:xfrm>
            <a:off x="5588150" y="2801525"/>
            <a:ext cx="1238400" cy="13137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125" name="Google Shape;125;p19"/>
          <p:cNvSpPr txBox="1"/>
          <p:nvPr/>
        </p:nvSpPr>
        <p:spPr>
          <a:xfrm>
            <a:off x="2001950" y="3094775"/>
            <a:ext cx="1152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</a:rPr>
              <a:t>and/or</a:t>
            </a:r>
            <a:endParaRPr sz="15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</a:rPr>
              <a:t>because</a:t>
            </a:r>
            <a:endParaRPr sz="1500">
              <a:solidFill>
                <a:schemeClr val="dk2"/>
              </a:solidFill>
            </a:endParaRPr>
          </a:p>
        </p:txBody>
      </p:sp>
      <p:sp>
        <p:nvSpPr>
          <p:cNvPr id="126" name="Google Shape;126;p19"/>
          <p:cNvSpPr txBox="1"/>
          <p:nvPr/>
        </p:nvSpPr>
        <p:spPr>
          <a:xfrm>
            <a:off x="5593850" y="3377325"/>
            <a:ext cx="1152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</a:rPr>
              <a:t>and/or</a:t>
            </a:r>
            <a:endParaRPr sz="15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</a:rPr>
              <a:t>because</a:t>
            </a:r>
            <a:endParaRPr sz="15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Explore </a:t>
            </a:r>
            <a:r>
              <a:rPr lang="en"/>
              <a:t>causes </a:t>
            </a:r>
            <a:r>
              <a:rPr lang="en"/>
              <a:t>towards root</a:t>
            </a:r>
            <a:endParaRPr/>
          </a:p>
        </p:txBody>
      </p:sp>
      <p:sp>
        <p:nvSpPr>
          <p:cNvPr id="132" name="Google Shape;132;p20"/>
          <p:cNvSpPr/>
          <p:nvPr/>
        </p:nvSpPr>
        <p:spPr>
          <a:xfrm>
            <a:off x="434150" y="1865500"/>
            <a:ext cx="1824900" cy="1856700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Development</a:t>
            </a:r>
            <a:r>
              <a:rPr lang="en" sz="1900"/>
              <a:t> cost (time) too variable for service invocation to lower tiers</a:t>
            </a:r>
            <a:endParaRPr sz="1900"/>
          </a:p>
        </p:txBody>
      </p:sp>
      <p:sp>
        <p:nvSpPr>
          <p:cNvPr id="133" name="Google Shape;133;p20"/>
          <p:cNvSpPr/>
          <p:nvPr/>
        </p:nvSpPr>
        <p:spPr>
          <a:xfrm>
            <a:off x="2872425" y="1093925"/>
            <a:ext cx="1576500" cy="1662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Too many technologies used for lower-tier service invocation</a:t>
            </a:r>
            <a:endParaRPr sz="1900"/>
          </a:p>
        </p:txBody>
      </p:sp>
      <p:sp>
        <p:nvSpPr>
          <p:cNvPr id="134" name="Google Shape;134;p20"/>
          <p:cNvSpPr/>
          <p:nvPr/>
        </p:nvSpPr>
        <p:spPr>
          <a:xfrm>
            <a:off x="2872425" y="2919100"/>
            <a:ext cx="1576500" cy="1744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Some lower-tier services have poor docu- mentation</a:t>
            </a:r>
            <a:endParaRPr sz="1900"/>
          </a:p>
        </p:txBody>
      </p:sp>
      <p:cxnSp>
        <p:nvCxnSpPr>
          <p:cNvPr id="135" name="Google Shape;135;p20"/>
          <p:cNvCxnSpPr>
            <a:stCxn id="132" idx="3"/>
            <a:endCxn id="133" idx="1"/>
          </p:cNvCxnSpPr>
          <p:nvPr/>
        </p:nvCxnSpPr>
        <p:spPr>
          <a:xfrm flipH="1" rot="10800000">
            <a:off x="2259050" y="1925350"/>
            <a:ext cx="613500" cy="8685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136" name="Google Shape;136;p20"/>
          <p:cNvCxnSpPr>
            <a:stCxn id="132" idx="3"/>
            <a:endCxn id="134" idx="1"/>
          </p:cNvCxnSpPr>
          <p:nvPr/>
        </p:nvCxnSpPr>
        <p:spPr>
          <a:xfrm>
            <a:off x="2259050" y="2793850"/>
            <a:ext cx="613500" cy="9975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137" name="Google Shape;137;p20"/>
          <p:cNvSpPr/>
          <p:nvPr/>
        </p:nvSpPr>
        <p:spPr>
          <a:xfrm>
            <a:off x="7133950" y="1466400"/>
            <a:ext cx="1576500" cy="2061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Plan to modernize legacy services to new service mesh 18 months late</a:t>
            </a:r>
            <a:endParaRPr sz="1900"/>
          </a:p>
        </p:txBody>
      </p:sp>
      <p:sp>
        <p:nvSpPr>
          <p:cNvPr id="138" name="Google Shape;138;p20"/>
          <p:cNvSpPr/>
          <p:nvPr/>
        </p:nvSpPr>
        <p:spPr>
          <a:xfrm>
            <a:off x="4951250" y="1022775"/>
            <a:ext cx="1576500" cy="1521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Mainframe and CORBA still in use with too few skilled devs</a:t>
            </a:r>
            <a:endParaRPr sz="1900"/>
          </a:p>
        </p:txBody>
      </p:sp>
      <p:sp>
        <p:nvSpPr>
          <p:cNvPr id="139" name="Google Shape;139;p20"/>
          <p:cNvSpPr/>
          <p:nvPr/>
        </p:nvSpPr>
        <p:spPr>
          <a:xfrm>
            <a:off x="4951250" y="2806525"/>
            <a:ext cx="1576500" cy="18567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Older Service Docu-</a:t>
            </a:r>
            <a:endParaRPr sz="19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mentation work cancelled</a:t>
            </a:r>
            <a:endParaRPr sz="1900"/>
          </a:p>
        </p:txBody>
      </p:sp>
      <p:sp>
        <p:nvSpPr>
          <p:cNvPr id="140" name="Google Shape;140;p20"/>
          <p:cNvSpPr txBox="1"/>
          <p:nvPr/>
        </p:nvSpPr>
        <p:spPr>
          <a:xfrm>
            <a:off x="2361275" y="2322125"/>
            <a:ext cx="5337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</a:rPr>
              <a:t>bc</a:t>
            </a:r>
            <a:endParaRPr sz="1500">
              <a:solidFill>
                <a:schemeClr val="dk2"/>
              </a:solidFill>
            </a:endParaRPr>
          </a:p>
        </p:txBody>
      </p:sp>
      <p:cxnSp>
        <p:nvCxnSpPr>
          <p:cNvPr id="141" name="Google Shape;141;p20"/>
          <p:cNvCxnSpPr>
            <a:stCxn id="134" idx="3"/>
            <a:endCxn id="139" idx="1"/>
          </p:cNvCxnSpPr>
          <p:nvPr/>
        </p:nvCxnSpPr>
        <p:spPr>
          <a:xfrm flipH="1" rot="10800000">
            <a:off x="4448925" y="3734800"/>
            <a:ext cx="502200" cy="564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142" name="Google Shape;142;p20"/>
          <p:cNvCxnSpPr/>
          <p:nvPr/>
        </p:nvCxnSpPr>
        <p:spPr>
          <a:xfrm>
            <a:off x="4448925" y="1901700"/>
            <a:ext cx="502200" cy="1161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143" name="Google Shape;143;p20"/>
          <p:cNvCxnSpPr>
            <a:stCxn id="138" idx="3"/>
            <a:endCxn id="137" idx="1"/>
          </p:cNvCxnSpPr>
          <p:nvPr/>
        </p:nvCxnSpPr>
        <p:spPr>
          <a:xfrm>
            <a:off x="6527750" y="1783725"/>
            <a:ext cx="606300" cy="7134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144" name="Google Shape;144;p20"/>
          <p:cNvCxnSpPr>
            <a:stCxn id="139" idx="3"/>
            <a:endCxn id="137" idx="1"/>
          </p:cNvCxnSpPr>
          <p:nvPr/>
        </p:nvCxnSpPr>
        <p:spPr>
          <a:xfrm flipH="1" rot="10800000">
            <a:off x="6527750" y="2497075"/>
            <a:ext cx="606300" cy="12378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145" name="Google Shape;145;p20"/>
          <p:cNvSpPr txBox="1"/>
          <p:nvPr/>
        </p:nvSpPr>
        <p:spPr>
          <a:xfrm>
            <a:off x="4494875" y="1560125"/>
            <a:ext cx="5337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</a:rPr>
              <a:t>bc</a:t>
            </a:r>
            <a:endParaRPr sz="1500">
              <a:solidFill>
                <a:schemeClr val="dk2"/>
              </a:solidFill>
            </a:endParaRPr>
          </a:p>
        </p:txBody>
      </p:sp>
      <p:sp>
        <p:nvSpPr>
          <p:cNvPr id="146" name="Google Shape;146;p20"/>
          <p:cNvSpPr txBox="1"/>
          <p:nvPr/>
        </p:nvSpPr>
        <p:spPr>
          <a:xfrm>
            <a:off x="4494875" y="2946675"/>
            <a:ext cx="5337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</a:rPr>
              <a:t>bc</a:t>
            </a:r>
            <a:endParaRPr sz="1500">
              <a:solidFill>
                <a:schemeClr val="dk2"/>
              </a:solidFill>
            </a:endParaRPr>
          </a:p>
        </p:txBody>
      </p:sp>
      <p:sp>
        <p:nvSpPr>
          <p:cNvPr id="147" name="Google Shape;147;p20"/>
          <p:cNvSpPr txBox="1"/>
          <p:nvPr/>
        </p:nvSpPr>
        <p:spPr>
          <a:xfrm>
            <a:off x="6527650" y="2322125"/>
            <a:ext cx="5337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</a:rPr>
              <a:t>bc</a:t>
            </a:r>
            <a:endParaRPr sz="15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Explore causes towards root</a:t>
            </a:r>
            <a:endParaRPr/>
          </a:p>
        </p:txBody>
      </p:sp>
      <p:sp>
        <p:nvSpPr>
          <p:cNvPr id="153" name="Google Shape;153;p21"/>
          <p:cNvSpPr/>
          <p:nvPr/>
        </p:nvSpPr>
        <p:spPr>
          <a:xfrm>
            <a:off x="1066650" y="1783725"/>
            <a:ext cx="1576500" cy="2061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Plan to modernize legacy services to new service mesh 18 months late</a:t>
            </a:r>
            <a:endParaRPr sz="1900"/>
          </a:p>
        </p:txBody>
      </p:sp>
      <p:cxnSp>
        <p:nvCxnSpPr>
          <p:cNvPr id="154" name="Google Shape;154;p21"/>
          <p:cNvCxnSpPr>
            <a:stCxn id="153" idx="3"/>
            <a:endCxn id="155" idx="1"/>
          </p:cNvCxnSpPr>
          <p:nvPr/>
        </p:nvCxnSpPr>
        <p:spPr>
          <a:xfrm flipH="1" rot="10800000">
            <a:off x="2643150" y="1458825"/>
            <a:ext cx="1627200" cy="13557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156" name="Google Shape;156;p21"/>
          <p:cNvSpPr txBox="1"/>
          <p:nvPr/>
        </p:nvSpPr>
        <p:spPr>
          <a:xfrm>
            <a:off x="3291775" y="1686950"/>
            <a:ext cx="5337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</a:rPr>
              <a:t>bc</a:t>
            </a:r>
            <a:endParaRPr sz="1500">
              <a:solidFill>
                <a:schemeClr val="dk2"/>
              </a:solidFill>
            </a:endParaRPr>
          </a:p>
        </p:txBody>
      </p:sp>
      <p:sp>
        <p:nvSpPr>
          <p:cNvPr id="155" name="Google Shape;155;p21"/>
          <p:cNvSpPr/>
          <p:nvPr/>
        </p:nvSpPr>
        <p:spPr>
          <a:xfrm>
            <a:off x="4270350" y="1172575"/>
            <a:ext cx="3157500" cy="5727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Full staffing never met</a:t>
            </a:r>
            <a:endParaRPr sz="1900"/>
          </a:p>
        </p:txBody>
      </p:sp>
      <p:sp>
        <p:nvSpPr>
          <p:cNvPr id="157" name="Google Shape;157;p21"/>
          <p:cNvSpPr/>
          <p:nvPr/>
        </p:nvSpPr>
        <p:spPr>
          <a:xfrm>
            <a:off x="4270350" y="2056800"/>
            <a:ext cx="3157500" cy="703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Development mainframe extremely slow</a:t>
            </a:r>
            <a:endParaRPr sz="1900"/>
          </a:p>
        </p:txBody>
      </p:sp>
      <p:sp>
        <p:nvSpPr>
          <p:cNvPr id="158" name="Google Shape;158;p21"/>
          <p:cNvSpPr/>
          <p:nvPr/>
        </p:nvSpPr>
        <p:spPr>
          <a:xfrm>
            <a:off x="4270350" y="3276000"/>
            <a:ext cx="3157500" cy="1323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Development mainframe subject to company-wide arguments about change freezes</a:t>
            </a:r>
            <a:endParaRPr sz="1900"/>
          </a:p>
        </p:txBody>
      </p:sp>
      <p:cxnSp>
        <p:nvCxnSpPr>
          <p:cNvPr id="159" name="Google Shape;159;p21"/>
          <p:cNvCxnSpPr>
            <a:stCxn id="153" idx="3"/>
            <a:endCxn id="157" idx="1"/>
          </p:cNvCxnSpPr>
          <p:nvPr/>
        </p:nvCxnSpPr>
        <p:spPr>
          <a:xfrm flipH="1" rot="10800000">
            <a:off x="2643150" y="2408625"/>
            <a:ext cx="1627200" cy="4059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160" name="Google Shape;160;p21"/>
          <p:cNvSpPr txBox="1"/>
          <p:nvPr/>
        </p:nvSpPr>
        <p:spPr>
          <a:xfrm>
            <a:off x="3095925" y="2571750"/>
            <a:ext cx="10647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</a:rPr>
              <a:t>And </a:t>
            </a:r>
            <a:r>
              <a:rPr lang="en" sz="1500">
                <a:solidFill>
                  <a:schemeClr val="dk2"/>
                </a:solidFill>
              </a:rPr>
              <a:t>bc</a:t>
            </a:r>
            <a:endParaRPr sz="1500">
              <a:solidFill>
                <a:schemeClr val="dk2"/>
              </a:solidFill>
            </a:endParaRPr>
          </a:p>
        </p:txBody>
      </p:sp>
      <p:cxnSp>
        <p:nvCxnSpPr>
          <p:cNvPr id="161" name="Google Shape;161;p21"/>
          <p:cNvCxnSpPr>
            <a:endCxn id="158" idx="1"/>
          </p:cNvCxnSpPr>
          <p:nvPr/>
        </p:nvCxnSpPr>
        <p:spPr>
          <a:xfrm>
            <a:off x="2643150" y="3275850"/>
            <a:ext cx="1627200" cy="6621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162" name="Google Shape;162;p21"/>
          <p:cNvSpPr txBox="1"/>
          <p:nvPr/>
        </p:nvSpPr>
        <p:spPr>
          <a:xfrm>
            <a:off x="3172125" y="3257550"/>
            <a:ext cx="10647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</a:rPr>
              <a:t>And bc</a:t>
            </a:r>
            <a:endParaRPr sz="15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Consider that things may be the wrong way around</a:t>
            </a:r>
            <a:endParaRPr/>
          </a:p>
        </p:txBody>
      </p:sp>
      <p:sp>
        <p:nvSpPr>
          <p:cNvPr id="168" name="Google Shape;168;p22"/>
          <p:cNvSpPr/>
          <p:nvPr/>
        </p:nvSpPr>
        <p:spPr>
          <a:xfrm>
            <a:off x="3447475" y="1789300"/>
            <a:ext cx="1797300" cy="1688700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Development cost (time) too variable for service invocation to lower tiers</a:t>
            </a:r>
            <a:endParaRPr sz="1900"/>
          </a:p>
        </p:txBody>
      </p:sp>
      <p:sp>
        <p:nvSpPr>
          <p:cNvPr id="169" name="Google Shape;169;p22"/>
          <p:cNvSpPr/>
          <p:nvPr/>
        </p:nvSpPr>
        <p:spPr>
          <a:xfrm>
            <a:off x="6500025" y="1572875"/>
            <a:ext cx="2169300" cy="1688700"/>
          </a:xfrm>
          <a:prstGeom prst="rect">
            <a:avLst/>
          </a:prstGeom>
          <a:solidFill>
            <a:srgbClr val="D9D2E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Agile “Stories” are not reliably estimable where part of story is lower tier work </a:t>
            </a:r>
            <a:endParaRPr sz="1900"/>
          </a:p>
        </p:txBody>
      </p:sp>
      <p:cxnSp>
        <p:nvCxnSpPr>
          <p:cNvPr id="170" name="Google Shape;170;p22"/>
          <p:cNvCxnSpPr/>
          <p:nvPr/>
        </p:nvCxnSpPr>
        <p:spPr>
          <a:xfrm flipH="1" rot="10800000">
            <a:off x="5250400" y="2468375"/>
            <a:ext cx="1273500" cy="486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171" name="Google Shape;171;p22"/>
          <p:cNvSpPr txBox="1"/>
          <p:nvPr/>
        </p:nvSpPr>
        <p:spPr>
          <a:xfrm>
            <a:off x="5347425" y="2029300"/>
            <a:ext cx="11526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</a:rPr>
              <a:t>because</a:t>
            </a:r>
            <a:endParaRPr sz="1500">
              <a:solidFill>
                <a:schemeClr val="dk2"/>
              </a:solidFill>
            </a:endParaRPr>
          </a:p>
        </p:txBody>
      </p:sp>
      <p:sp>
        <p:nvSpPr>
          <p:cNvPr id="172" name="Google Shape;172;p22"/>
          <p:cNvSpPr/>
          <p:nvPr/>
        </p:nvSpPr>
        <p:spPr>
          <a:xfrm>
            <a:off x="274975" y="1889675"/>
            <a:ext cx="1720800" cy="1055100"/>
          </a:xfrm>
          <a:prstGeom prst="rect">
            <a:avLst/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Estimates per iteration are never met</a:t>
            </a:r>
            <a:endParaRPr sz="1900"/>
          </a:p>
        </p:txBody>
      </p:sp>
      <p:cxnSp>
        <p:nvCxnSpPr>
          <p:cNvPr id="173" name="Google Shape;173;p22"/>
          <p:cNvCxnSpPr>
            <a:stCxn id="172" idx="3"/>
          </p:cNvCxnSpPr>
          <p:nvPr/>
        </p:nvCxnSpPr>
        <p:spPr>
          <a:xfrm>
            <a:off x="1995775" y="2417225"/>
            <a:ext cx="1451700" cy="999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174" name="Google Shape;174;p22"/>
          <p:cNvSpPr txBox="1"/>
          <p:nvPr/>
        </p:nvSpPr>
        <p:spPr>
          <a:xfrm>
            <a:off x="2204750" y="2039000"/>
            <a:ext cx="11526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</a:rPr>
              <a:t>because</a:t>
            </a:r>
            <a:endParaRPr sz="15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Software Development Current Reality Trees Starter Pack</a:t>
            </a:r>
            <a:endParaRPr/>
          </a:p>
        </p:txBody>
      </p:sp>
      <p:sp>
        <p:nvSpPr>
          <p:cNvPr id="180" name="Google Shape;180;p23"/>
          <p:cNvSpPr txBox="1"/>
          <p:nvPr/>
        </p:nvSpPr>
        <p:spPr>
          <a:xfrm>
            <a:off x="1947700" y="1494050"/>
            <a:ext cx="5610600" cy="32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2"/>
                </a:solidFill>
              </a:rPr>
              <a:t>→ Another tab with a live talk through →</a:t>
            </a:r>
            <a:endParaRPr sz="2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en" sz="2200">
                <a:solidFill>
                  <a:schemeClr val="dk2"/>
                </a:solidFill>
              </a:rPr>
            </a:br>
            <a:r>
              <a:rPr lang="en" sz="2200" u="sng">
                <a:solidFill>
                  <a:schemeClr val="hlink"/>
                </a:solidFill>
                <a:hlinkClick r:id="rId3"/>
              </a:rPr>
              <a:t>https://paulhammant.com/2021/02/19/software-development-current-reality-tree-starter-pack</a:t>
            </a:r>
            <a:r>
              <a:rPr lang="en" sz="2200">
                <a:solidFill>
                  <a:schemeClr val="dk2"/>
                </a:solidFill>
              </a:rPr>
              <a:t> </a:t>
            </a:r>
            <a:endParaRPr sz="2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2"/>
                </a:solidFill>
              </a:rPr>
              <a:t>Note: This is more developer-focussed but DevOps experts can see part of their world represented too.</a:t>
            </a:r>
            <a:endParaRPr sz="22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Tools for making CRTs</a:t>
            </a:r>
            <a:endParaRPr/>
          </a:p>
        </p:txBody>
      </p:sp>
      <p:sp>
        <p:nvSpPr>
          <p:cNvPr id="186" name="Google Shape;186;p24"/>
          <p:cNvSpPr txBox="1"/>
          <p:nvPr>
            <p:ph idx="1" type="body"/>
          </p:nvPr>
        </p:nvSpPr>
        <p:spPr>
          <a:xfrm>
            <a:off x="311700" y="1152475"/>
            <a:ext cx="8520600" cy="373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I’ve used </a:t>
            </a:r>
            <a:r>
              <a:rPr b="1" lang="en" sz="2100"/>
              <a:t>Google-Slides</a:t>
            </a:r>
            <a:r>
              <a:rPr lang="en" sz="2100"/>
              <a:t> build-in diagram shapes and lines for this slides</a:t>
            </a:r>
            <a:endParaRPr sz="2100"/>
          </a:p>
          <a:p>
            <a:pPr indent="-361950" lvl="0" marL="45720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2100"/>
              <a:buChar char="-"/>
            </a:pPr>
            <a:r>
              <a:rPr lang="en" sz="2100"/>
              <a:t>Slow going but might allow multi-person editing.</a:t>
            </a:r>
            <a:endParaRPr sz="2100"/>
          </a:p>
          <a:p>
            <a:pPr indent="-36195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2100"/>
              <a:buChar char="-"/>
            </a:pPr>
            <a:r>
              <a:rPr lang="en" sz="2100"/>
              <a:t>Designed for landscape presentations not print</a:t>
            </a:r>
            <a:endParaRPr sz="2100"/>
          </a:p>
          <a:p>
            <a:pPr indent="-36195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2100"/>
              <a:buChar char="-"/>
            </a:pPr>
            <a:r>
              <a:rPr lang="en" sz="2100"/>
              <a:t>Rudimentary online version history</a:t>
            </a:r>
            <a:endParaRPr sz="2100"/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100"/>
              <a:t>For the big CRT in my blog, I used </a:t>
            </a:r>
            <a:r>
              <a:rPr b="1" lang="en" sz="2100"/>
              <a:t>OmniGraffle Pro</a:t>
            </a:r>
            <a:r>
              <a:rPr lang="en" sz="2100"/>
              <a:t> on the Mac</a:t>
            </a:r>
            <a:endParaRPr sz="2100"/>
          </a:p>
          <a:p>
            <a:pPr indent="-361950" lvl="0" marL="45720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2100"/>
              <a:buChar char="-"/>
            </a:pPr>
            <a:r>
              <a:rPr lang="en" sz="2100"/>
              <a:t>Faster development (mouse or touchpad but maybe not pen)</a:t>
            </a:r>
            <a:endParaRPr sz="2100"/>
          </a:p>
          <a:p>
            <a:pPr indent="-36195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2100"/>
              <a:buChar char="-"/>
            </a:pPr>
            <a:r>
              <a:rPr lang="en" sz="2100"/>
              <a:t>Single Person Editing on the file system, </a:t>
            </a:r>
            <a:r>
              <a:rPr b="1" lang="en" sz="2100"/>
              <a:t>but very printable</a:t>
            </a:r>
            <a:endParaRPr b="1" sz="2100"/>
          </a:p>
          <a:p>
            <a:pPr indent="-36195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2100"/>
              <a:buChar char="-"/>
            </a:pPr>
            <a:r>
              <a:rPr lang="en" sz="2100"/>
              <a:t>Version history if you check it into source-control</a:t>
            </a:r>
            <a:endParaRPr sz="2100"/>
          </a:p>
          <a:p>
            <a:pPr indent="-36195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2100"/>
              <a:buChar char="-"/>
            </a:pPr>
            <a:r>
              <a:rPr lang="en" sz="2100"/>
              <a:t>US</a:t>
            </a:r>
            <a:r>
              <a:rPr lang="en" sz="2100"/>
              <a:t>$12.49 USD per/user/month (non-subscription choices too)</a:t>
            </a:r>
            <a:endParaRPr sz="21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Tools for making CRTs</a:t>
            </a:r>
            <a:endParaRPr/>
          </a:p>
        </p:txBody>
      </p:sp>
      <p:sp>
        <p:nvSpPr>
          <p:cNvPr id="192" name="Google Shape;192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I’ve have tried </a:t>
            </a:r>
            <a:r>
              <a:rPr b="1" lang="en" sz="2200"/>
              <a:t>Diagrams.net</a:t>
            </a:r>
            <a:r>
              <a:rPr lang="en" sz="2200"/>
              <a:t> </a:t>
            </a:r>
            <a:endParaRPr sz="2200"/>
          </a:p>
          <a:p>
            <a:pPr indent="-368300" lvl="0" marL="45720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2200"/>
              <a:buChar char="-"/>
            </a:pPr>
            <a:r>
              <a:rPr lang="en" sz="2200"/>
              <a:t>Not slow but not the fastest</a:t>
            </a:r>
            <a:endParaRPr sz="2200"/>
          </a:p>
          <a:p>
            <a:pPr indent="-36830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2200"/>
              <a:buChar char="-"/>
            </a:pPr>
            <a:r>
              <a:rPr lang="en" sz="2200"/>
              <a:t>Has multi-person editing : yay!</a:t>
            </a:r>
            <a:endParaRPr sz="2200"/>
          </a:p>
          <a:p>
            <a:pPr indent="-36830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2200"/>
              <a:buChar char="-"/>
            </a:pPr>
            <a:r>
              <a:rPr lang="en" sz="2200"/>
              <a:t>A big canvas gives you many choices</a:t>
            </a:r>
            <a:endParaRPr sz="2200"/>
          </a:p>
          <a:p>
            <a:pPr indent="-36830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2200"/>
              <a:buChar char="-"/>
            </a:pPr>
            <a:r>
              <a:rPr lang="en" sz="2200"/>
              <a:t>Rudimentary online version history</a:t>
            </a:r>
            <a:endParaRPr sz="2200"/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200"/>
              <a:t>Paper and pen / or whiteboard</a:t>
            </a:r>
            <a:endParaRPr sz="2200"/>
          </a:p>
          <a:p>
            <a:pPr indent="-368300" lvl="0" marL="45720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2200"/>
              <a:buChar char="-"/>
            </a:pPr>
            <a:r>
              <a:rPr lang="en" sz="2200"/>
              <a:t>Faster development but then much slower if you make a change or run out of room</a:t>
            </a:r>
            <a:endParaRPr sz="2200"/>
          </a:p>
          <a:p>
            <a:pPr indent="-36830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2200"/>
              <a:buChar char="-"/>
            </a:pPr>
            <a:r>
              <a:rPr lang="en" sz="2200"/>
              <a:t>Multi-Person Editing .. as you push the paper and pen around.</a:t>
            </a:r>
            <a:endParaRPr sz="2200"/>
          </a:p>
          <a:p>
            <a:pPr indent="-36830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2200"/>
              <a:buChar char="-"/>
            </a:pPr>
            <a:r>
              <a:rPr lang="en" sz="2200"/>
              <a:t>Transcribing all to another piece of paper is annoying</a:t>
            </a:r>
            <a:endParaRPr sz="22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Tools for making CRTs</a:t>
            </a:r>
            <a:endParaRPr/>
          </a:p>
        </p:txBody>
      </p:sp>
      <p:sp>
        <p:nvSpPr>
          <p:cNvPr id="198" name="Google Shape;198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I’ve have tried </a:t>
            </a:r>
            <a:r>
              <a:rPr b="1" lang="en" sz="2100"/>
              <a:t>Flying Logic Pro</a:t>
            </a:r>
            <a:r>
              <a:rPr lang="en" sz="2100"/>
              <a:t> - </a:t>
            </a:r>
            <a:r>
              <a:rPr lang="en" sz="2100" u="sng">
                <a:solidFill>
                  <a:schemeClr val="hlink"/>
                </a:solidFill>
                <a:hlinkClick r:id="rId3"/>
              </a:rPr>
              <a:t>https://flyinglogic.com/</a:t>
            </a:r>
            <a:r>
              <a:rPr lang="en" sz="2100"/>
              <a:t> </a:t>
            </a:r>
            <a:endParaRPr sz="2100"/>
          </a:p>
          <a:p>
            <a:pPr indent="-361950" lvl="0" marL="457200" rtl="0" algn="l">
              <a:spcBef>
                <a:spcPts val="1200"/>
              </a:spcBef>
              <a:spcAft>
                <a:spcPts val="0"/>
              </a:spcAft>
              <a:buSzPts val="2100"/>
              <a:buChar char="-"/>
            </a:pPr>
            <a:r>
              <a:rPr lang="en" sz="2100"/>
              <a:t>Very fast - auto layout so lines don’t cross boxes, etc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-"/>
            </a:pPr>
            <a:r>
              <a:rPr lang="en" sz="2100"/>
              <a:t>Single Person editing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-"/>
            </a:pPr>
            <a:r>
              <a:rPr lang="en" sz="2100"/>
              <a:t>A big canvas gives you many choices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-"/>
            </a:pPr>
            <a:r>
              <a:rPr lang="en" sz="2100"/>
              <a:t>Rudimentary online version history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-"/>
            </a:pPr>
            <a:r>
              <a:rPr lang="en" sz="2100"/>
              <a:t>I don’t like the direction of arrows and other things about the boxes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-"/>
            </a:pPr>
            <a:r>
              <a:rPr lang="en" sz="2100"/>
              <a:t>US</a:t>
            </a:r>
            <a:r>
              <a:rPr lang="en" sz="2100"/>
              <a:t>$ 11/month/user</a:t>
            </a:r>
            <a:endParaRPr sz="21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Culture Issues</a:t>
            </a:r>
            <a:endParaRPr/>
          </a:p>
        </p:txBody>
      </p:sp>
      <p:sp>
        <p:nvSpPr>
          <p:cNvPr id="204" name="Google Shape;204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Is it safe to make this diagram without someone objecting?</a:t>
            </a:r>
            <a:endParaRPr sz="2200"/>
          </a:p>
          <a:p>
            <a:pPr indent="-368300" lvl="0" marL="45720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SzPts val="2200"/>
              <a:buChar char="-"/>
            </a:pPr>
            <a:r>
              <a:rPr lang="en" sz="2200"/>
              <a:t>Lots of the time no is the answer.</a:t>
            </a:r>
            <a:endParaRPr sz="2200"/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200"/>
              <a:t>I use a printed version that starts with only a few boxes, then ask one teammate at a time to look at it then come up with a couple of changes …</a:t>
            </a:r>
            <a:endParaRPr sz="2200"/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200"/>
              <a:t> … this way everyone gets to feel consulted .. of course politicians may still do politics at that moment</a:t>
            </a:r>
            <a:endParaRPr sz="2200"/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22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